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47"/>
  </p:notesMasterIdLst>
  <p:sldIdLst>
    <p:sldId id="256" r:id="rId2"/>
    <p:sldId id="29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2" r:id="rId26"/>
    <p:sldId id="293" r:id="rId27"/>
    <p:sldId id="279" r:id="rId28"/>
    <p:sldId id="280" r:id="rId29"/>
    <p:sldId id="288" r:id="rId30"/>
    <p:sldId id="289" r:id="rId31"/>
    <p:sldId id="281" r:id="rId32"/>
    <p:sldId id="282" r:id="rId33"/>
    <p:sldId id="296" r:id="rId34"/>
    <p:sldId id="283" r:id="rId35"/>
    <p:sldId id="284" r:id="rId36"/>
    <p:sldId id="285" r:id="rId37"/>
    <p:sldId id="297" r:id="rId38"/>
    <p:sldId id="298" r:id="rId39"/>
    <p:sldId id="299" r:id="rId40"/>
    <p:sldId id="300" r:id="rId41"/>
    <p:sldId id="286" r:id="rId42"/>
    <p:sldId id="287" r:id="rId43"/>
    <p:sldId id="290" r:id="rId44"/>
    <p:sldId id="291" r:id="rId45"/>
    <p:sldId id="295" r:id="rId46"/>
  </p:sldIdLst>
  <p:sldSz cx="9144000" cy="5143500" type="screen16x9"/>
  <p:notesSz cx="6858000" cy="9144000"/>
  <p:embeddedFontLst>
    <p:embeddedFont>
      <p:font typeface="Oswald" panose="020B0604020202020204" charset="-52"/>
      <p:regular r:id="rId48"/>
      <p:bold r:id="rId49"/>
    </p:embeddedFont>
    <p:embeddedFont>
      <p:font typeface="Trebuchet MS" panose="020B0603020202020204" pitchFamily="34" charset="0"/>
      <p:regular r:id="rId50"/>
      <p:bold r:id="rId51"/>
      <p:italic r:id="rId52"/>
      <p:boldItalic r:id="rId53"/>
    </p:embeddedFont>
    <p:embeddedFont>
      <p:font typeface="Onyx" panose="04050602080702020203" pitchFamily="82" charset="0"/>
      <p:regular r:id="rId54"/>
    </p:embeddedFont>
    <p:embeddedFont>
      <p:font typeface="OCR A Extended" panose="02010509020102010303" pitchFamily="50" charset="0"/>
      <p:regular r:id="rId55"/>
    </p:embeddedFont>
    <p:embeddedFont>
      <p:font typeface="Montserrat" panose="020B0604020202020204" charset="-52"/>
      <p:regular r:id="rId56"/>
      <p:bold r:id="rId57"/>
      <p:italic r:id="rId58"/>
      <p:boldItalic r:id="rId59"/>
    </p:embeddedFont>
    <p:embeddedFont>
      <p:font typeface="Nirmala UI" panose="020B0502040204020203" pitchFamily="34" charset="0"/>
      <p:regular r:id="rId60"/>
      <p:bold r:id="rId61"/>
    </p:embeddedFont>
    <p:embeddedFont>
      <p:font typeface="Wingdings 3" panose="05040102010807070707" pitchFamily="18" charset="2"/>
      <p:regular r:id="rId62"/>
    </p:embeddedFont>
    <p:embeddedFont>
      <p:font typeface="Old English Text MT" panose="03040902040508030806" pitchFamily="66" charset="0"/>
      <p:regular r:id="rId63"/>
    </p:embeddedFont>
    <p:embeddedFont>
      <p:font typeface="Niagara Solid" panose="04020502070702020202" pitchFamily="82" charset="0"/>
      <p:regular r:id="rId64"/>
    </p:embeddedFont>
    <p:embeddedFont>
      <p:font typeface="Myanmar Text" panose="020B0502040204020203" pitchFamily="34" charset="0"/>
      <p:regular r:id="rId65"/>
      <p:bold r:id="rId66"/>
    </p:embeddedFont>
    <p:embeddedFont>
      <p:font typeface="Niagara Engraved" panose="04020502070703030202" pitchFamily="82" charset="0"/>
      <p:regular r:id="rId67"/>
    </p:embeddedFont>
    <p:embeddedFont>
      <p:font typeface="Nirmala UI Semilight" panose="020B0402040204020203" pitchFamily="3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4A3D39-4975-46BA-BE83-8B02B6239DEE}">
  <a:tblStyle styleId="{BF4A3D39-4975-46BA-BE83-8B02B6239D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67" autoAdjust="0"/>
  </p:normalViewPr>
  <p:slideViewPr>
    <p:cSldViewPr snapToGrid="0">
      <p:cViewPr varScale="1">
        <p:scale>
          <a:sx n="139" d="100"/>
          <a:sy n="139" d="100"/>
        </p:scale>
        <p:origin x="80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658c09197_2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e658c09197_2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7172d09a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e7172d09a8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7172d09a8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e7172d09a8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7172d09a8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e7172d09a8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7172d09a8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e7172d09a8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7172d09a8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7172d09a8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7172d09a8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e7172d09a8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7172d09a8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e7172d09a8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7172d09a8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e7172d09a8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7172d09a8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e7172d09a8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7172d09a8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7172d09a8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658c0919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e658c0919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7172d09a8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7172d09a8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7172d09a8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7172d09a8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7172d09a8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7172d09a8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7172d09a8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e7172d09a8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7172d09a8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7172d09a8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81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7172d09a8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7172d09a8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91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7172d09a8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e7172d09a8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7172d09a8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e7172d09a8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475595ef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4" name="Google Shape;314;g1475595ef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75595ef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475595ef3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658c0919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e658c0919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7822b865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7822b865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287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7172d09a8_1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e7172d09a8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7172d09a8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e7172d09a8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797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287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7172d09a8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e7172d09a8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02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7172d09a8_1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9" name="Google Shape;279;ge7172d09a8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59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658c0919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e658c09197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7172d09a8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e7172d09a8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7172d09a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e7172d09a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7172d09a8_1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e7172d09a8_1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900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7172d09a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7" name="Google Shape;307;ge7172d09a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08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658c0919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e658c09197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658c0919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e658c09197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658c0919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e658c0919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7172d09a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e7172d09a8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7172d09a8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e7172d09a8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2878095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0273947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40089861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46798857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24124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a:t>Образец текста</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BE451C3-0FF4-47C4-B829-773ADF60F88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4210247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2041075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106029507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4915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smtClean="0"/>
              <a:t>12/25/2023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32371635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4685899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12/25/2023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2544162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12/25/2023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1930583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12/25/2023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8840077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ru-RU"/>
              <a:t>Образец заголовка</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smtClean="0"/>
              <a:t>12/25/2023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7743692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smtClean="0"/>
              <a:t>12/25/2023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42803984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2BE451C3-0FF4-47C4-B829-773ADF60F88C}" type="datetimeFigureOut">
              <a:rPr lang="en-US" smtClean="0"/>
              <a:t>12/25/2023</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ru" smtClean="0"/>
              <a:t>‹#›</a:t>
            </a:fld>
            <a:endParaRPr lang="ru"/>
          </a:p>
        </p:txBody>
      </p:sp>
    </p:spTree>
    <p:extLst>
      <p:ext uri="{BB962C8B-B14F-4D97-AF65-F5344CB8AC3E}">
        <p14:creationId xmlns:p14="http://schemas.microsoft.com/office/powerpoint/2010/main" val="29371147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460600" y="527050"/>
            <a:ext cx="8452200" cy="7077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rgbClr val="000000"/>
              </a:buClr>
              <a:buFont typeface="Arial"/>
              <a:buNone/>
            </a:pPr>
            <a:r>
              <a:rPr lang="ru" sz="2000" b="0" dirty="0">
                <a:solidFill>
                  <a:schemeClr val="accent2">
                    <a:lumMod val="50000"/>
                  </a:schemeClr>
                </a:solidFill>
                <a:latin typeface="Oswald"/>
                <a:ea typeface="Oswald"/>
                <a:cs typeface="Oswald"/>
                <a:sym typeface="Oswald"/>
              </a:rPr>
              <a:t>Единая государственная информационная система социального обеспечения (ЕГИССО)</a:t>
            </a:r>
            <a:endParaRPr sz="2400" dirty="0">
              <a:solidFill>
                <a:schemeClr val="accent2">
                  <a:lumMod val="50000"/>
                </a:schemeClr>
              </a:solidFill>
              <a:latin typeface="Montserrat"/>
              <a:ea typeface="Montserrat"/>
              <a:cs typeface="Montserrat"/>
              <a:sym typeface="Montserrat"/>
            </a:endParaRPr>
          </a:p>
        </p:txBody>
      </p:sp>
      <p:sp>
        <p:nvSpPr>
          <p:cNvPr id="93" name="Google Shape;93;p14"/>
          <p:cNvSpPr/>
          <p:nvPr/>
        </p:nvSpPr>
        <p:spPr>
          <a:xfrm>
            <a:off x="590234" y="1549267"/>
            <a:ext cx="7843516" cy="2084643"/>
          </a:xfrm>
          <a:prstGeom prst="rect">
            <a:avLst/>
          </a:prstGeom>
          <a:noFill/>
          <a:ln>
            <a:noFill/>
          </a:ln>
        </p:spPr>
        <p:txBody>
          <a:bodyPr spcFirstLastPara="1" wrap="square" lIns="68575" tIns="34275" rIns="68575" bIns="34275" anchor="ctr" anchorCtr="0">
            <a:noAutofit/>
          </a:bodyPr>
          <a:lstStyle/>
          <a:p>
            <a:pPr algn="ctr"/>
            <a:r>
              <a:rPr lang="ru-RU" sz="1200" dirty="0">
                <a:solidFill>
                  <a:srgbClr val="434343"/>
                </a:solidFill>
                <a:latin typeface="Oswald"/>
                <a:ea typeface="Oswald"/>
                <a:cs typeface="Oswald"/>
                <a:sym typeface="Oswald"/>
              </a:rPr>
              <a:t>Информационный стандарт для организации просветительской работы с участниками образовательных отношений</a:t>
            </a:r>
          </a:p>
          <a:p>
            <a:pPr algn="ctr"/>
            <a:endParaRPr lang="ru-RU" sz="2000" dirty="0">
              <a:solidFill>
                <a:srgbClr val="434343"/>
              </a:solidFill>
              <a:latin typeface="Oswald"/>
              <a:ea typeface="Oswald"/>
              <a:cs typeface="Oswald"/>
              <a:sym typeface="Oswald"/>
            </a:endParaRPr>
          </a:p>
          <a:p>
            <a:pPr marL="0" marR="0" lvl="0" indent="0" algn="ctr" rtl="0">
              <a:spcBef>
                <a:spcPts val="0"/>
              </a:spcBef>
              <a:spcAft>
                <a:spcPts val="0"/>
              </a:spcAft>
              <a:buNone/>
            </a:pPr>
            <a:r>
              <a:rPr lang="ru" sz="2000" dirty="0">
                <a:latin typeface="Oswald"/>
                <a:ea typeface="Oswald"/>
                <a:cs typeface="Oswald"/>
                <a:sym typeface="Oswald"/>
              </a:rPr>
              <a:t>О</a:t>
            </a:r>
            <a:r>
              <a:rPr lang="ru" sz="2000" i="0" u="none" strike="noStrike" cap="none" dirty="0">
                <a:latin typeface="Oswald"/>
                <a:ea typeface="Oswald"/>
                <a:cs typeface="Oswald"/>
                <a:sym typeface="Oswald"/>
              </a:rPr>
              <a:t>снования, </a:t>
            </a:r>
            <a:r>
              <a:rPr lang="ru" sz="2000" dirty="0">
                <a:latin typeface="Oswald"/>
                <a:ea typeface="Oswald"/>
                <a:cs typeface="Oswald"/>
                <a:sym typeface="Oswald"/>
              </a:rPr>
              <a:t>порядок и </a:t>
            </a:r>
            <a:r>
              <a:rPr lang="ru" sz="2000" i="0" u="none" strike="noStrike" cap="none" dirty="0">
                <a:latin typeface="Oswald"/>
                <a:ea typeface="Oswald"/>
                <a:cs typeface="Oswald"/>
                <a:sym typeface="Oswald"/>
              </a:rPr>
              <a:t>форм</a:t>
            </a:r>
            <a:r>
              <a:rPr lang="ru" sz="2000" dirty="0">
                <a:latin typeface="Oswald"/>
                <a:ea typeface="Oswald"/>
                <a:cs typeface="Oswald"/>
                <a:sym typeface="Oswald"/>
              </a:rPr>
              <a:t>ы</a:t>
            </a:r>
            <a:r>
              <a:rPr lang="ru" sz="2000" i="0" u="none" strike="noStrike" cap="none" dirty="0">
                <a:latin typeface="Oswald"/>
                <a:ea typeface="Oswald"/>
                <a:cs typeface="Oswald"/>
                <a:sym typeface="Oswald"/>
              </a:rPr>
              <a:t> предоставления мер социальной защиты (поддержки) </a:t>
            </a:r>
            <a:r>
              <a:rPr lang="ru" sz="2000" dirty="0">
                <a:latin typeface="Oswald"/>
                <a:ea typeface="Oswald"/>
                <a:cs typeface="Oswald"/>
                <a:sym typeface="Oswald"/>
              </a:rPr>
              <a:t>в </a:t>
            </a:r>
            <a:r>
              <a:rPr lang="ru" sz="2000" i="0" u="none" strike="noStrike" cap="none" dirty="0">
                <a:latin typeface="Oswald"/>
                <a:ea typeface="Oswald"/>
                <a:cs typeface="Oswald"/>
                <a:sym typeface="Oswald"/>
              </a:rPr>
              <a:t>организациях сферы образования и молодежной политики Свердловской области</a:t>
            </a:r>
            <a:endParaRPr sz="2000" i="0" u="none" strike="noStrike" cap="none" dirty="0">
              <a:latin typeface="Oswald"/>
              <a:ea typeface="Oswald"/>
              <a:cs typeface="Oswald"/>
              <a:sym typeface="Oswald"/>
            </a:endParaRPr>
          </a:p>
          <a:p>
            <a:pPr marL="0" marR="0" lvl="0" indent="0" algn="ctr" rtl="0">
              <a:spcBef>
                <a:spcPts val="0"/>
              </a:spcBef>
              <a:spcAft>
                <a:spcPts val="0"/>
              </a:spcAft>
              <a:buNone/>
            </a:pPr>
            <a:r>
              <a:rPr lang="ru" sz="2000" dirty="0">
                <a:latin typeface="Oswald"/>
                <a:ea typeface="Oswald"/>
                <a:cs typeface="Oswald"/>
                <a:sym typeface="Oswald"/>
              </a:rPr>
              <a:t>в </a:t>
            </a:r>
            <a:r>
              <a:rPr lang="ru" sz="2000" dirty="0" smtClean="0">
                <a:latin typeface="Oswald"/>
                <a:ea typeface="Oswald"/>
                <a:cs typeface="Oswald"/>
                <a:sym typeface="Oswald"/>
              </a:rPr>
              <a:t>2024 году</a:t>
            </a:r>
            <a:endParaRPr sz="2000" dirty="0">
              <a:latin typeface="Oswald"/>
              <a:ea typeface="Oswald"/>
              <a:cs typeface="Oswald"/>
              <a:sym typeface="Oswald"/>
            </a:endParaRPr>
          </a:p>
        </p:txBody>
      </p:sp>
      <p:pic>
        <p:nvPicPr>
          <p:cNvPr id="94" name="Google Shape;94;p14"/>
          <p:cNvPicPr preferRelativeResize="0"/>
          <p:nvPr/>
        </p:nvPicPr>
        <p:blipFill>
          <a:blip r:embed="rId3">
            <a:alphaModFix/>
          </a:blip>
          <a:stretch>
            <a:fillRect/>
          </a:stretch>
        </p:blipFill>
        <p:spPr>
          <a:xfrm>
            <a:off x="152400" y="4714830"/>
            <a:ext cx="437834" cy="33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ЕДИНОВРЕМЕННОЕ ДЕНЕЖНОЕ ПОСОБИЕ ВЫПУСКНИКАМ</a:t>
            </a:r>
            <a:endParaRPr sz="1200">
              <a:solidFill>
                <a:srgbClr val="000000"/>
              </a:solidFill>
              <a:latin typeface="Montserrat"/>
              <a:ea typeface="Montserrat"/>
              <a:cs typeface="Montserrat"/>
              <a:sym typeface="Montserrat"/>
            </a:endParaRPr>
          </a:p>
        </p:txBody>
      </p:sp>
      <p:sp>
        <p:nvSpPr>
          <p:cNvPr id="149" name="Google Shape;149;p2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graphicFrame>
        <p:nvGraphicFramePr>
          <p:cNvPr id="150" name="Google Shape;150;p22"/>
          <p:cNvGraphicFramePr/>
          <p:nvPr>
            <p:extLst>
              <p:ext uri="{D42A27DB-BD31-4B8C-83A1-F6EECF244321}">
                <p14:modId xmlns:p14="http://schemas.microsoft.com/office/powerpoint/2010/main" val="3156793461"/>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2693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094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23647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89999" lvl="0" indent="-166199"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latin typeface="Oswald"/>
                        <a:ea typeface="Oswald"/>
                        <a:cs typeface="Oswald"/>
                        <a:sym typeface="Oswald"/>
                      </a:endParaRPr>
                    </a:p>
                    <a:p>
                      <a:pPr marL="89999" lvl="0" indent="-166199"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180000" marR="91425" marT="91425" marB="91425"/>
                </a:tc>
                <a:extLst>
                  <a:ext uri="{0D108BD9-81ED-4DB2-BD59-A6C34878D82A}">
                    <a16:rowId xmlns:a16="http://schemas.microsoft.com/office/drawing/2014/main" val="10002"/>
                  </a:ext>
                </a:extLst>
              </a:tr>
              <a:tr h="23647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35470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ГОСУДАРСТВЕННОЙ СОЦИАЛЬНОЙ СТИПЕНДИИ</a:t>
            </a:r>
            <a:endParaRPr sz="2600">
              <a:solidFill>
                <a:srgbClr val="000000"/>
              </a:solidFill>
              <a:latin typeface="Oswald"/>
              <a:ea typeface="Oswald"/>
              <a:cs typeface="Oswald"/>
              <a:sym typeface="Oswald"/>
            </a:endParaRPr>
          </a:p>
        </p:txBody>
      </p:sp>
      <p:sp>
        <p:nvSpPr>
          <p:cNvPr id="156" name="Google Shape;156;p23"/>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9300" algn="just" rtl="0">
              <a:spcBef>
                <a:spcPts val="0"/>
              </a:spcBef>
              <a:spcAft>
                <a:spcPts val="0"/>
              </a:spcAft>
              <a:buClr>
                <a:schemeClr val="dk2"/>
              </a:buClr>
              <a:buSzPts val="1400"/>
              <a:buFont typeface="Oswald"/>
              <a:buChar char="●"/>
            </a:pPr>
            <a:r>
              <a:rPr lang="ru" dirty="0">
                <a:solidFill>
                  <a:schemeClr val="tx1"/>
                </a:solidFill>
                <a:latin typeface="Oswald"/>
                <a:ea typeface="Oswald"/>
                <a:cs typeface="Oswald"/>
                <a:sym typeface="Oswald"/>
              </a:rPr>
              <a:t>Постановление Правительства Свердловской Области от 27.02.2014 № 122-ПП «Об утверждении Порядка назначения государственной академической стипендии и (или) государственной социальной стипендии»</a:t>
            </a:r>
            <a:endParaRPr dirty="0">
              <a:solidFill>
                <a:schemeClr val="tx1"/>
              </a:solidFill>
              <a:latin typeface="Oswald"/>
              <a:ea typeface="Oswald"/>
              <a:cs typeface="Oswald"/>
              <a:sym typeface="Oswald"/>
            </a:endParaRPr>
          </a:p>
          <a:p>
            <a:pPr marL="457200" marR="0" lvl="0" indent="0" algn="just" rtl="0">
              <a:spcBef>
                <a:spcPts val="0"/>
              </a:spcBef>
              <a:spcAft>
                <a:spcPts val="0"/>
              </a:spcAft>
              <a:buNone/>
            </a:pPr>
            <a:endParaRPr dirty="0">
              <a:solidFill>
                <a:schemeClr val="tx1"/>
              </a:solidFill>
              <a:latin typeface="Oswald"/>
              <a:ea typeface="Oswald"/>
              <a:cs typeface="Oswald"/>
              <a:sym typeface="Oswald"/>
            </a:endParaRPr>
          </a:p>
          <a:p>
            <a:pPr marL="0" marR="0" lvl="0" indent="0" algn="ctr" rtl="0">
              <a:spcBef>
                <a:spcPts val="0"/>
              </a:spcBef>
              <a:spcAft>
                <a:spcPts val="0"/>
              </a:spcAft>
              <a:buNone/>
            </a:pPr>
            <a:endParaRPr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b="1"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dirty="0">
                <a:solidFill>
                  <a:schemeClr val="tx1"/>
                </a:solidFill>
                <a:latin typeface="Oswald"/>
                <a:ea typeface="Oswald"/>
                <a:cs typeface="Oswald"/>
                <a:sym typeface="Oswald"/>
              </a:rPr>
              <a:t>Размер стипендии 1465,1 руб. в месяц (по состоянию на 01.09.2023, с учетом районного коэффициента)</a:t>
            </a:r>
            <a:endParaRPr dirty="0">
              <a:solidFill>
                <a:schemeClr val="tx1"/>
              </a:solidFill>
              <a:latin typeface="Oswald"/>
              <a:ea typeface="Oswald"/>
              <a:cs typeface="Oswald"/>
              <a:sym typeface="Oswald"/>
            </a:endParaRPr>
          </a:p>
          <a:p>
            <a:pPr marL="0" lvl="0" indent="0" algn="ctr" rtl="0">
              <a:spcBef>
                <a:spcPts val="0"/>
              </a:spcBef>
              <a:spcAft>
                <a:spcPts val="0"/>
              </a:spcAft>
              <a:buNone/>
            </a:pPr>
            <a:endParaRPr lang="ru" b="1"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Ежемесячно</a:t>
            </a:r>
            <a:endParaRPr sz="500" dirty="0">
              <a:solidFill>
                <a:schemeClr val="tx1"/>
              </a:solidFill>
              <a:highlight>
                <a:srgbClr val="FF0000"/>
              </a:highlight>
              <a:latin typeface="Oswald"/>
              <a:ea typeface="Oswald"/>
              <a:cs typeface="Oswald"/>
              <a:sym typeface="Oswald"/>
            </a:endParaRPr>
          </a:p>
        </p:txBody>
      </p:sp>
      <p:sp>
        <p:nvSpPr>
          <p:cNvPr id="157" name="Google Shape;157;p23"/>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0485</a:t>
            </a:r>
            <a:endParaRPr sz="1500" b="1">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61"/>
        <p:cNvGrpSpPr/>
        <p:nvPr/>
      </p:nvGrpSpPr>
      <p:grpSpPr>
        <a:xfrm>
          <a:off x="0" y="0"/>
          <a:ext cx="0" cy="0"/>
          <a:chOff x="0" y="0"/>
          <a:chExt cx="0" cy="0"/>
        </a:xfrm>
      </p:grpSpPr>
      <p:sp>
        <p:nvSpPr>
          <p:cNvPr id="162" name="Google Shape;162;p24"/>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0485</a:t>
            </a:r>
            <a:endParaRPr sz="1500" b="1">
              <a:latin typeface="Oswald"/>
              <a:ea typeface="Oswald"/>
              <a:cs typeface="Oswald"/>
              <a:sym typeface="Oswald"/>
            </a:endParaRPr>
          </a:p>
        </p:txBody>
      </p:sp>
      <p:graphicFrame>
        <p:nvGraphicFramePr>
          <p:cNvPr id="163" name="Google Shape;163;p24"/>
          <p:cNvGraphicFramePr/>
          <p:nvPr>
            <p:extLst>
              <p:ext uri="{D42A27DB-BD31-4B8C-83A1-F6EECF244321}">
                <p14:modId xmlns:p14="http://schemas.microsoft.com/office/powerpoint/2010/main" val="1473872437"/>
              </p:ext>
            </p:extLst>
          </p:nvPr>
        </p:nvGraphicFramePr>
        <p:xfrm>
          <a:off x="324888" y="1271770"/>
          <a:ext cx="8494225" cy="3703260"/>
        </p:xfrm>
        <a:graphic>
          <a:graphicData uri="http://schemas.openxmlformats.org/drawingml/2006/table">
            <a:tbl>
              <a:tblPr>
                <a:noFill/>
                <a:tableStyleId>{BF4A3D39-4975-46BA-BE83-8B02B6239DEE}</a:tableStyleId>
              </a:tblPr>
              <a:tblGrid>
                <a:gridCol w="5512925">
                  <a:extLst>
                    <a:ext uri="{9D8B030D-6E8A-4147-A177-3AD203B41FA5}">
                      <a16:colId xmlns:a16="http://schemas.microsoft.com/office/drawing/2014/main" val="20000"/>
                    </a:ext>
                  </a:extLst>
                </a:gridCol>
                <a:gridCol w="2981300">
                  <a:extLst>
                    <a:ext uri="{9D8B030D-6E8A-4147-A177-3AD203B41FA5}">
                      <a16:colId xmlns:a16="http://schemas.microsoft.com/office/drawing/2014/main" val="20001"/>
                    </a:ext>
                  </a:extLst>
                </a:gridCol>
              </a:tblGrid>
              <a:tr h="3480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335900">
                <a:tc>
                  <a:txBody>
                    <a:bodyPr/>
                    <a:lstStyle/>
                    <a:p>
                      <a:pPr marL="179999" lvl="0" indent="-159424" algn="l" defTabSz="342900" rtl="0" eaLnBrk="1" latinLnBrk="0" hangingPunct="1">
                        <a:spcBef>
                          <a:spcPts val="0"/>
                        </a:spcBef>
                        <a:spcAft>
                          <a:spcPts val="0"/>
                        </a:spcAft>
                        <a:buSzPts val="1150"/>
                        <a:buFont typeface="Oswald"/>
                        <a:buChar char="●"/>
                      </a:pPr>
                      <a:r>
                        <a:rPr lang="ru" sz="1150" kern="1200" dirty="0">
                          <a:solidFill>
                            <a:srgbClr val="000000"/>
                          </a:solidFill>
                          <a:latin typeface="Oswald"/>
                          <a:ea typeface="Oswald"/>
                          <a:cs typeface="Oswald"/>
                          <a:sym typeface="Oswald"/>
                        </a:rPr>
                        <a:t>Дети-сироты и дети, оставшиеся без попечения родителей </a:t>
                      </a:r>
                      <a:endParaRPr sz="1150" kern="1200" dirty="0">
                        <a:solidFill>
                          <a:srgbClr val="000000"/>
                        </a:solidFill>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потерявшие в период обучения обоих родителей или единственного родителя</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Дети-инвалиды</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Инвалиды I и II групп,</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Инвалиды с детства</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Подвергшимся воздействию радиации вследствие катастрофы на Чернобыльской АЭС и иных радиационных катастроф, вследствие ядерных испытаний на Семипалатинском полигоне</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Являющимися инвалидами вследствие военной травмы или заболевания, полученных в период прохождения военной службы, и ветеранами боевых действий</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Из числа граждан, проходивших в течение не менее трех лет военную службу по контракту на воинских должностях, подлежащих замещению солдатами, матросами, сержантами, старшинами, и уволенных с военной службы по основаниям, предусмотренным подпунктами "б" - "г" пункта 1, подпунктом "а" пункта 2 и подпунктами "а" - "в" пункта 3 статьи 51 Федерального закона от 28 марта 1998 года N 53-ФЗ "О воинской обязанности и военной службе"</a:t>
                      </a:r>
                      <a:endParaRPr sz="1150" dirty="0">
                        <a:latin typeface="Oswald"/>
                        <a:ea typeface="Oswald"/>
                        <a:cs typeface="Oswald"/>
                        <a:sym typeface="Oswald"/>
                      </a:endParaRPr>
                    </a:p>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Получившие</a:t>
                      </a:r>
                      <a:r>
                        <a:rPr lang="ru" sz="1150" baseline="0" dirty="0">
                          <a:latin typeface="Oswald"/>
                          <a:ea typeface="Oswald"/>
                          <a:cs typeface="Oswald"/>
                          <a:sym typeface="Oswald"/>
                        </a:rPr>
                        <a:t> </a:t>
                      </a:r>
                      <a:r>
                        <a:rPr lang="ru" sz="1150" dirty="0">
                          <a:latin typeface="Oswald"/>
                          <a:ea typeface="Oswald"/>
                          <a:cs typeface="Oswald"/>
                          <a:sym typeface="Oswald"/>
                        </a:rPr>
                        <a:t>государственную социальную помощь</a:t>
                      </a:r>
                      <a:endParaRPr sz="1150" dirty="0">
                        <a:latin typeface="Oswald"/>
                        <a:ea typeface="Oswald"/>
                        <a:cs typeface="Oswald"/>
                        <a:sym typeface="Oswald"/>
                      </a:endParaRPr>
                    </a:p>
                  </a:txBody>
                  <a:tcPr marL="91425" marR="91425" marT="91425" marB="91425"/>
                </a:tc>
                <a:tc>
                  <a:txBody>
                    <a:bodyPr/>
                    <a:lstStyle/>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latin typeface="Oswald"/>
                        <a:ea typeface="Oswald"/>
                        <a:cs typeface="Oswald"/>
                        <a:sym typeface="Oswald"/>
                      </a:endParaRPr>
                    </a:p>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Документы, подтверждающий соответствие одной из категорий граждан, определенных частью 5 статьи 36 Федерального закона от 29 декабря 2012 года N 273-ФЗ "Об образовании в Российской Федерации"</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164" name="Google Shape;164;p24"/>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ГОСУДАРСТВЕННОЙ СОЦИАЛЬНОЙ СТИПЕНДИИ</a:t>
            </a:r>
            <a:endParaRPr sz="2600">
              <a:solidFill>
                <a:srgbClr val="000000"/>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68"/>
        <p:cNvGrpSpPr/>
        <p:nvPr/>
      </p:nvGrpSpPr>
      <p:grpSpPr>
        <a:xfrm>
          <a:off x="0" y="0"/>
          <a:ext cx="0" cy="0"/>
          <a:chOff x="0" y="0"/>
          <a:chExt cx="0" cy="0"/>
        </a:xfrm>
      </p:grpSpPr>
      <p:sp>
        <p:nvSpPr>
          <p:cNvPr id="169" name="Google Shape;169;p2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КОМПЕНСАЦИЯ СТОИМОСТИ ПРОЕЗДА НА ОБЩЕСТВЕННОМ ТРАНСПОРТЕ (ГОРОДСКОМ) (КРОМЕ ТАКСИ) И В АВТОБУСАХ ПРИГОРОДНЫХ И ВНУТРИРАЙОННЫХ МАРШРУТОВ)</a:t>
            </a:r>
            <a:endParaRPr sz="1200">
              <a:solidFill>
                <a:srgbClr val="000000"/>
              </a:solidFill>
              <a:latin typeface="Montserrat"/>
              <a:ea typeface="Montserrat"/>
              <a:cs typeface="Montserrat"/>
              <a:sym typeface="Montserrat"/>
            </a:endParaRPr>
          </a:p>
        </p:txBody>
      </p:sp>
      <p:sp>
        <p:nvSpPr>
          <p:cNvPr id="170" name="Google Shape;170;p25"/>
          <p:cNvSpPr/>
          <p:nvPr/>
        </p:nvSpPr>
        <p:spPr>
          <a:xfrm>
            <a:off x="534800" y="123475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lvl="0" indent="-311150" algn="jus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endParaRPr sz="1300" dirty="0">
              <a:solidFill>
                <a:schemeClr val="tx1"/>
              </a:solidFill>
              <a:latin typeface="Oswald"/>
              <a:ea typeface="Oswald"/>
              <a:cs typeface="Oswald"/>
              <a:sym typeface="Oswald"/>
            </a:endParaRPr>
          </a:p>
          <a:p>
            <a:pPr marL="457200" lvl="0" indent="0" algn="ctr"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пособия исчисляется исходя из стоимости ежемесячного проезда в соответствующем муниципальном образовании, расположенном на территории Свердловской области</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Ежемесячно</a:t>
            </a:r>
            <a:endParaRPr sz="1300" dirty="0">
              <a:solidFill>
                <a:schemeClr val="tx1"/>
              </a:solidFill>
              <a:latin typeface="Oswald"/>
              <a:ea typeface="Oswald"/>
              <a:cs typeface="Oswald"/>
              <a:sym typeface="Oswald"/>
            </a:endParaRPr>
          </a:p>
        </p:txBody>
      </p:sp>
      <p:sp>
        <p:nvSpPr>
          <p:cNvPr id="171" name="Google Shape;171;p2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0552</a:t>
            </a:r>
            <a:endParaRPr sz="1500" b="1">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КОМПЕНСАЦИЯ СТОИМОСТИ ПРОЕЗДА НА ОБЩЕСТВЕННОМ ТРАНСПОРТЕ (ГОРОДСКОМ) (КРОМЕ ТАКСИ) И В АВТОБУСАХ ПРИГОРОДНЫХ И ВНУТРИРАЙОННЫХ МАРШРУТОВ)</a:t>
            </a:r>
            <a:endParaRPr sz="1200" dirty="0">
              <a:solidFill>
                <a:srgbClr val="000000"/>
              </a:solidFill>
              <a:latin typeface="Montserrat"/>
              <a:ea typeface="Montserrat"/>
              <a:cs typeface="Montserrat"/>
              <a:sym typeface="Montserrat"/>
            </a:endParaRPr>
          </a:p>
        </p:txBody>
      </p:sp>
      <p:sp>
        <p:nvSpPr>
          <p:cNvPr id="177" name="Google Shape;177;p2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0552</a:t>
            </a:r>
            <a:endParaRPr sz="1500" b="1" dirty="0">
              <a:latin typeface="Oswald"/>
              <a:ea typeface="Oswald"/>
              <a:cs typeface="Oswald"/>
              <a:sym typeface="Oswald"/>
            </a:endParaRPr>
          </a:p>
        </p:txBody>
      </p:sp>
      <p:graphicFrame>
        <p:nvGraphicFramePr>
          <p:cNvPr id="178" name="Google Shape;178;p26"/>
          <p:cNvGraphicFramePr/>
          <p:nvPr>
            <p:extLst>
              <p:ext uri="{D42A27DB-BD31-4B8C-83A1-F6EECF244321}">
                <p14:modId xmlns:p14="http://schemas.microsoft.com/office/powerpoint/2010/main" val="976613813"/>
              </p:ext>
            </p:extLst>
          </p:nvPr>
        </p:nvGraphicFramePr>
        <p:xfrm>
          <a:off x="324888" y="1271768"/>
          <a:ext cx="8494225" cy="3264724"/>
        </p:xfrm>
        <a:graphic>
          <a:graphicData uri="http://schemas.openxmlformats.org/drawingml/2006/table">
            <a:tbl>
              <a:tblPr>
                <a:noFill/>
                <a:tableStyleId>{BF4A3D39-4975-46BA-BE83-8B02B6239DEE}</a:tableStyleId>
              </a:tblPr>
              <a:tblGrid>
                <a:gridCol w="4836325">
                  <a:extLst>
                    <a:ext uri="{9D8B030D-6E8A-4147-A177-3AD203B41FA5}">
                      <a16:colId xmlns:a16="http://schemas.microsoft.com/office/drawing/2014/main" val="20000"/>
                    </a:ext>
                  </a:extLst>
                </a:gridCol>
                <a:gridCol w="3657900">
                  <a:extLst>
                    <a:ext uri="{9D8B030D-6E8A-4147-A177-3AD203B41FA5}">
                      <a16:colId xmlns:a16="http://schemas.microsoft.com/office/drawing/2014/main" val="20001"/>
                    </a:ext>
                  </a:extLst>
                </a:gridCol>
              </a:tblGrid>
              <a:tr h="565369">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38585">
                <a:tc>
                  <a:txBody>
                    <a:bodyPr/>
                    <a:lstStyle/>
                    <a:p>
                      <a:pPr marL="179999" marR="0" lvl="0" indent="-159424" algn="l" defTabSz="342900" rtl="0" eaLnBrk="1" fontAlgn="auto" latinLnBrk="0" hangingPunct="1">
                        <a:lnSpc>
                          <a:spcPct val="100000"/>
                        </a:lnSpc>
                        <a:spcBef>
                          <a:spcPts val="0"/>
                        </a:spcBef>
                        <a:spcAft>
                          <a:spcPts val="0"/>
                        </a:spcAft>
                        <a:buClrTx/>
                        <a:buSzPts val="1150"/>
                        <a:buFont typeface="Oswald"/>
                        <a:buChar char="●"/>
                        <a:tabLst/>
                        <a:defRPr/>
                      </a:pPr>
                      <a:r>
                        <a:rPr lang="ru-RU" sz="11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RU" sz="1100" baseline="0" dirty="0">
                          <a:solidFill>
                            <a:schemeClr val="tx1"/>
                          </a:solidFill>
                          <a:latin typeface="Oswald"/>
                          <a:ea typeface="Oswald"/>
                          <a:cs typeface="Oswald"/>
                          <a:sym typeface="Oswald"/>
                        </a:rPr>
                        <a:t> образовательным программам и (или)</a:t>
                      </a:r>
                      <a:r>
                        <a:rPr lang="ru-RU" sz="1100" dirty="0">
                          <a:solidFill>
                            <a:schemeClr val="tx1"/>
                          </a:solidFill>
                          <a:latin typeface="Oswald"/>
                          <a:ea typeface="Oswald"/>
                          <a:cs typeface="Oswald"/>
                          <a:sym typeface="Oswald"/>
                        </a:rPr>
                        <a:t>  по программам</a:t>
                      </a:r>
                      <a:r>
                        <a:rPr lang="ru-RU" sz="11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rowSpan="4">
                  <a:txBody>
                    <a:bodyPr/>
                    <a:lstStyle/>
                    <a:p>
                      <a:pPr marL="179999" lvl="0" indent="-159424" algn="l" defTabSz="342900" rtl="0" eaLnBrk="1" latinLnBrk="0" hangingPunct="1">
                        <a:spcBef>
                          <a:spcPts val="0"/>
                        </a:spcBef>
                        <a:spcAft>
                          <a:spcPts val="0"/>
                        </a:spcAft>
                        <a:buSzPts val="1150"/>
                        <a:buFont typeface="Oswald"/>
                        <a:buChar char="●"/>
                      </a:pPr>
                      <a:r>
                        <a:rPr lang="ru" sz="1150" kern="1200" dirty="0">
                          <a:solidFill>
                            <a:srgbClr val="000000"/>
                          </a:solidFill>
                          <a:latin typeface="Oswald"/>
                          <a:ea typeface="Oswald"/>
                          <a:cs typeface="Oswald"/>
                          <a:sym typeface="Oswald"/>
                        </a:rPr>
                        <a:t>Подача заявления руководителю образовательной организации</a:t>
                      </a:r>
                      <a:endParaRPr sz="1150" kern="1200" dirty="0">
                        <a:solidFill>
                          <a:srgbClr val="000000"/>
                        </a:solidFill>
                        <a:latin typeface="Oswald"/>
                        <a:ea typeface="Oswald"/>
                        <a:cs typeface="Oswald"/>
                        <a:sym typeface="Oswald"/>
                      </a:endParaRPr>
                    </a:p>
                    <a:p>
                      <a:pPr marL="179999" lvl="0" indent="-159424" algn="l" defTabSz="342900" rtl="0" eaLnBrk="1" latinLnBrk="0" hangingPunct="1">
                        <a:spcBef>
                          <a:spcPts val="0"/>
                        </a:spcBef>
                        <a:spcAft>
                          <a:spcPts val="0"/>
                        </a:spcAft>
                        <a:buClr>
                          <a:schemeClr val="dk2"/>
                        </a:buClr>
                        <a:buSzPts val="1150"/>
                        <a:buFont typeface="Oswald"/>
                        <a:buChar char="●"/>
                      </a:pPr>
                      <a:r>
                        <a:rPr lang="ru" sz="1150" kern="1200" dirty="0">
                          <a:solidFill>
                            <a:schemeClr val="tx1"/>
                          </a:solidFill>
                          <a:latin typeface="Oswald"/>
                          <a:ea typeface="Oswald"/>
                          <a:cs typeface="Oswald"/>
                          <a:sym typeface="Oswald"/>
                        </a:rPr>
                        <a:t>Копия свидетельства о рождении ребенка</a:t>
                      </a:r>
                      <a:endParaRPr sz="1150" kern="1200" dirty="0">
                        <a:solidFill>
                          <a:schemeClr val="tx1"/>
                        </a:solidFill>
                        <a:latin typeface="Oswald"/>
                        <a:ea typeface="Oswald"/>
                        <a:cs typeface="Oswald"/>
                        <a:sym typeface="Oswald"/>
                      </a:endParaRPr>
                    </a:p>
                    <a:p>
                      <a:pPr marL="179999" lvl="0" indent="-159424" algn="l" defTabSz="342900" rtl="0" eaLnBrk="1" latinLnBrk="0" hangingPunct="1">
                        <a:spcBef>
                          <a:spcPts val="0"/>
                        </a:spcBef>
                        <a:spcAft>
                          <a:spcPts val="0"/>
                        </a:spcAft>
                        <a:buClr>
                          <a:schemeClr val="dk2"/>
                        </a:buClr>
                        <a:buSzPts val="1150"/>
                        <a:buFont typeface="Oswald"/>
                        <a:buChar char="●"/>
                      </a:pPr>
                      <a:r>
                        <a:rPr lang="ru" sz="1150" kern="1200" dirty="0">
                          <a:solidFill>
                            <a:schemeClr val="tx1"/>
                          </a:solidFill>
                          <a:latin typeface="Oswald"/>
                          <a:ea typeface="Oswald"/>
                          <a:cs typeface="Oswald"/>
                          <a:sym typeface="Oswald"/>
                        </a:rPr>
                        <a:t>Паспорт или иной документ удостоверяющий личность законного представителя</a:t>
                      </a:r>
                      <a:endParaRPr sz="1150" kern="1200" dirty="0">
                        <a:solidFill>
                          <a:schemeClr val="tx1"/>
                        </a:solidFill>
                        <a:latin typeface="Oswald"/>
                        <a:ea typeface="Oswald"/>
                        <a:cs typeface="Oswald"/>
                        <a:sym typeface="Oswald"/>
                      </a:endParaRPr>
                    </a:p>
                    <a:p>
                      <a:pPr marL="0" lvl="0" indent="0" algn="l" rtl="0">
                        <a:spcBef>
                          <a:spcPts val="0"/>
                        </a:spcBef>
                        <a:spcAft>
                          <a:spcPts val="0"/>
                        </a:spcAft>
                        <a:buNone/>
                      </a:pPr>
                      <a:endParaRPr sz="1000" dirty="0">
                        <a:highlight>
                          <a:srgbClr val="FF0000"/>
                        </a:highlight>
                        <a:latin typeface="Oswald"/>
                        <a:ea typeface="Oswald"/>
                        <a:cs typeface="Oswald"/>
                        <a:sym typeface="Oswald"/>
                      </a:endParaRPr>
                    </a:p>
                    <a:p>
                      <a:pPr marL="457200" lvl="0" indent="0" algn="l" rtl="0">
                        <a:spcBef>
                          <a:spcPts val="0"/>
                        </a:spcBef>
                        <a:spcAft>
                          <a:spcPts val="0"/>
                        </a:spcAft>
                        <a:buNone/>
                      </a:pPr>
                      <a:endParaRPr sz="1000" dirty="0">
                        <a:latin typeface="Oswald"/>
                        <a:ea typeface="Oswald"/>
                        <a:cs typeface="Oswald"/>
                        <a:sym typeface="Oswald"/>
                      </a:endParaRPr>
                    </a:p>
                    <a:p>
                      <a:pPr marL="45720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p>
                      <a:pPr marL="0" lvl="0" indent="0" algn="l" rtl="0">
                        <a:spcBef>
                          <a:spcPts val="0"/>
                        </a:spcBef>
                        <a:spcAft>
                          <a:spcPts val="0"/>
                        </a:spcAft>
                        <a:buNone/>
                      </a:pPr>
                      <a:endParaRPr sz="10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Дети-сироты</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Дети, оставшиеся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553590">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82"/>
        <p:cNvGrpSpPr/>
        <p:nvPr/>
      </p:nvGrpSpPr>
      <p:grpSpPr>
        <a:xfrm>
          <a:off x="0" y="0"/>
          <a:ext cx="0" cy="0"/>
          <a:chOff x="0" y="0"/>
          <a:chExt cx="0" cy="0"/>
        </a:xfrm>
      </p:grpSpPr>
      <p:sp>
        <p:nvSpPr>
          <p:cNvPr id="183" name="Google Shape;183;p27"/>
          <p:cNvSpPr txBox="1">
            <a:spLocks noGrp="1"/>
          </p:cNvSpPr>
          <p:nvPr>
            <p:ph type="ctrTitle"/>
          </p:nvPr>
        </p:nvSpPr>
        <p:spPr>
          <a:xfrm>
            <a:off x="2674050" y="343759"/>
            <a:ext cx="5760000" cy="60501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ОБЕСПЕЧЕНИЕ БЕСПЛАТНЫМ ПРОЕЗДОМ ОДИН РАЗ В ГОД К МЕСТУ ЖИТЕЛЬСТВА И ОБРАТНО К МЕСТУ УЧЕБЫ (ВЫДАЧА БИЛЕТОВ)</a:t>
            </a:r>
            <a:endParaRPr sz="1200" dirty="0">
              <a:solidFill>
                <a:srgbClr val="000000"/>
              </a:solidFill>
              <a:latin typeface="Montserrat"/>
              <a:ea typeface="Montserrat"/>
              <a:cs typeface="Montserrat"/>
              <a:sym typeface="Montserrat"/>
            </a:endParaRPr>
          </a:p>
        </p:txBody>
      </p:sp>
      <p:sp>
        <p:nvSpPr>
          <p:cNvPr id="184" name="Google Shape;184;p27"/>
          <p:cNvSpPr/>
          <p:nvPr/>
        </p:nvSpPr>
        <p:spPr>
          <a:xfrm>
            <a:off x="534800" y="1065654"/>
            <a:ext cx="8053500" cy="363697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1" dirty="0">
              <a:solidFill>
                <a:schemeClr val="tx1"/>
              </a:solidFill>
              <a:latin typeface="Oswald"/>
              <a:ea typeface="Oswald"/>
              <a:cs typeface="Oswald"/>
              <a:sym typeface="Oswald"/>
            </a:endParaRPr>
          </a:p>
          <a:p>
            <a:pPr lvl="0" algn="ctr"/>
            <a:endParaRPr lang="ru-RU" sz="1200" b="1" dirty="0">
              <a:solidFill>
                <a:schemeClr val="tx1"/>
              </a:solidFill>
              <a:latin typeface="Oswald"/>
              <a:ea typeface="Oswald"/>
              <a:cs typeface="Oswald"/>
              <a:sym typeface="Oswald"/>
            </a:endParaRPr>
          </a:p>
          <a:p>
            <a:pPr marL="146050" algn="ctr">
              <a:buClr>
                <a:schemeClr val="dk2"/>
              </a:buClr>
              <a:buSzPts val="1300"/>
            </a:pPr>
            <a:r>
              <a:rPr lang="ru-RU" sz="1300" b="1" dirty="0">
                <a:solidFill>
                  <a:schemeClr val="tx1"/>
                </a:solidFill>
                <a:latin typeface="Oswald"/>
                <a:ea typeface="Oswald"/>
                <a:cs typeface="Oswald"/>
                <a:sym typeface="Oswald"/>
              </a:rPr>
              <a:t>Нормативные основания</a:t>
            </a:r>
          </a:p>
          <a:p>
            <a:pPr marL="457200" lvl="0" indent="-311150" algn="just">
              <a:buClr>
                <a:schemeClr val="dk2"/>
              </a:buClr>
              <a:buSzPts val="13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a:t>
            </a:r>
            <a:endParaRPr sz="1300" b="1" dirty="0">
              <a:solidFill>
                <a:schemeClr val="tx1"/>
              </a:solidFill>
              <a:latin typeface="Oswald"/>
              <a:ea typeface="Oswald"/>
              <a:cs typeface="Oswald"/>
              <a:sym typeface="Oswald"/>
            </a:endParaRPr>
          </a:p>
          <a:p>
            <a:pPr marL="457200" marR="0" lvl="0" indent="-304800" algn="just" rtl="0">
              <a:spcBef>
                <a:spcPts val="0"/>
              </a:spcBef>
              <a:spcAft>
                <a:spcPts val="0"/>
              </a:spcAft>
              <a:buClr>
                <a:schemeClr val="dk2"/>
              </a:buClr>
              <a:buSzPts val="1200"/>
              <a:buFont typeface="Oswald"/>
              <a:buChar char="●"/>
            </a:pPr>
            <a:r>
              <a:rPr lang="ru" sz="1300" b="1" dirty="0">
                <a:solidFill>
                  <a:schemeClr val="tx1"/>
                </a:solidFill>
                <a:latin typeface="Oswald"/>
                <a:ea typeface="Oswald"/>
                <a:cs typeface="Oswald"/>
                <a:sym typeface="Oswald"/>
              </a:rPr>
              <a:t>Денежная</a:t>
            </a:r>
            <a:r>
              <a:rPr lang="ru" sz="1300" dirty="0">
                <a:solidFill>
                  <a:schemeClr val="tx1"/>
                </a:solidFill>
                <a:latin typeface="Oswald"/>
                <a:ea typeface="Oswald"/>
                <a:cs typeface="Oswald"/>
                <a:sym typeface="Oswald"/>
              </a:rPr>
              <a:t>: компенсация расходов на приобретение обучающимся разовых проездных документов у соответствующих транспортных организаций за счет субсидии предоставляемой образовательной организации из бюджета Свердловской области </a:t>
            </a:r>
            <a:endParaRPr sz="1300" dirty="0">
              <a:solidFill>
                <a:schemeClr val="tx1"/>
              </a:solidFill>
              <a:latin typeface="Oswald"/>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a:ea typeface="Oswald"/>
                <a:cs typeface="Oswald"/>
                <a:sym typeface="Oswald"/>
              </a:rPr>
              <a:t>ИЛИ</a:t>
            </a:r>
            <a:endParaRPr sz="1300" b="1" dirty="0">
              <a:solidFill>
                <a:schemeClr val="tx1"/>
              </a:solidFill>
              <a:latin typeface="Oswald"/>
              <a:ea typeface="Oswald"/>
              <a:cs typeface="Oswald"/>
              <a:sym typeface="Oswald"/>
            </a:endParaRPr>
          </a:p>
          <a:p>
            <a:pPr marL="457200" marR="0" lvl="0" indent="-304800" algn="l" rtl="0">
              <a:spcBef>
                <a:spcPts val="0"/>
              </a:spcBef>
              <a:spcAft>
                <a:spcPts val="0"/>
              </a:spcAft>
              <a:buClr>
                <a:schemeClr val="dk2"/>
              </a:buClr>
              <a:buSzPts val="1200"/>
              <a:buFont typeface="Oswald"/>
              <a:buChar char="●"/>
            </a:pPr>
            <a:r>
              <a:rPr lang="ru" sz="1300" b="1" dirty="0">
                <a:solidFill>
                  <a:schemeClr val="tx1"/>
                </a:solidFill>
                <a:latin typeface="Oswald"/>
                <a:ea typeface="Oswald"/>
                <a:cs typeface="Oswald"/>
                <a:sym typeface="Oswald"/>
              </a:rPr>
              <a:t>Натуральная</a:t>
            </a:r>
            <a:r>
              <a:rPr lang="ru" sz="1300" dirty="0">
                <a:solidFill>
                  <a:schemeClr val="tx1"/>
                </a:solidFill>
                <a:latin typeface="Oswald"/>
                <a:ea typeface="Oswald"/>
                <a:cs typeface="Oswald"/>
                <a:sym typeface="Oswald"/>
              </a:rPr>
              <a:t>: приобретение организацией разовых индивидуальных проездных документов для осуществления проезда один раз в год к месту жительства и обратно к месту учебы у соответствующих транспортных организаций за счет субсидии предоставляемой образовательной организации из бюджета Свердловской области</a:t>
            </a:r>
            <a:endParaRPr sz="1300" dirty="0">
              <a:solidFill>
                <a:schemeClr val="tx1"/>
              </a:solidFill>
              <a:latin typeface="Oswald"/>
              <a:ea typeface="Oswald"/>
              <a:cs typeface="Oswald"/>
              <a:sym typeface="Oswald"/>
            </a:endParaRPr>
          </a:p>
          <a:p>
            <a:pPr marL="914400" marR="0" lvl="0" indent="0" algn="l"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300" dirty="0">
                <a:solidFill>
                  <a:schemeClr val="tx1"/>
                </a:solidFill>
                <a:latin typeface="Oswald"/>
                <a:ea typeface="Oswald"/>
                <a:cs typeface="Oswald"/>
                <a:sym typeface="Oswald"/>
              </a:rPr>
              <a:t>Один раз в год</a:t>
            </a:r>
            <a:endParaRPr sz="1300" dirty="0">
              <a:solidFill>
                <a:schemeClr val="tx1"/>
              </a:solidFill>
              <a:latin typeface="Oswald"/>
              <a:ea typeface="Oswald"/>
              <a:cs typeface="Oswald"/>
              <a:sym typeface="Oswald"/>
            </a:endParaRPr>
          </a:p>
        </p:txBody>
      </p:sp>
      <p:sp>
        <p:nvSpPr>
          <p:cNvPr id="185" name="Google Shape;185;p27"/>
          <p:cNvSpPr txBox="1"/>
          <p:nvPr/>
        </p:nvSpPr>
        <p:spPr>
          <a:xfrm>
            <a:off x="747150" y="398761"/>
            <a:ext cx="1926900" cy="49501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0563</a:t>
            </a:r>
            <a:endParaRPr sz="1500" b="1" dirty="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89"/>
        <p:cNvGrpSpPr/>
        <p:nvPr/>
      </p:nvGrpSpPr>
      <p:grpSpPr>
        <a:xfrm>
          <a:off x="0" y="0"/>
          <a:ext cx="0" cy="0"/>
          <a:chOff x="0" y="0"/>
          <a:chExt cx="0" cy="0"/>
        </a:xfrm>
      </p:grpSpPr>
      <p:sp>
        <p:nvSpPr>
          <p:cNvPr id="190" name="Google Shape;190;p28"/>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a:solidFill>
                  <a:srgbClr val="000000"/>
                </a:solidFill>
                <a:latin typeface="Oswald"/>
                <a:ea typeface="Oswald"/>
                <a:cs typeface="Oswald"/>
                <a:sym typeface="Oswald"/>
              </a:rPr>
              <a:t>ОБЕСПЕЧЕНИЕ БЕСПЛАТНЫМ ПРОЕЗДОМ ОДИН РАЗ В ГОД К МЕСТУ ЖИТЕЛЬСТВА И ОБРАТНО К МЕСТУ УЧЕБЫ (ВЫДАЧА БИЛЕТОВ)</a:t>
            </a:r>
            <a:endParaRPr sz="1200">
              <a:solidFill>
                <a:srgbClr val="000000"/>
              </a:solidFill>
              <a:latin typeface="Montserrat"/>
              <a:ea typeface="Montserrat"/>
              <a:cs typeface="Montserrat"/>
              <a:sym typeface="Montserrat"/>
            </a:endParaRPr>
          </a:p>
        </p:txBody>
      </p:sp>
      <p:sp>
        <p:nvSpPr>
          <p:cNvPr id="191" name="Google Shape;191;p28"/>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0563</a:t>
            </a:r>
            <a:endParaRPr sz="1500" b="1">
              <a:latin typeface="Oswald"/>
              <a:ea typeface="Oswald"/>
              <a:cs typeface="Oswald"/>
              <a:sym typeface="Oswald"/>
            </a:endParaRPr>
          </a:p>
        </p:txBody>
      </p:sp>
      <p:graphicFrame>
        <p:nvGraphicFramePr>
          <p:cNvPr id="192" name="Google Shape;192;p28"/>
          <p:cNvGraphicFramePr/>
          <p:nvPr>
            <p:extLst>
              <p:ext uri="{D42A27DB-BD31-4B8C-83A1-F6EECF244321}">
                <p14:modId xmlns:p14="http://schemas.microsoft.com/office/powerpoint/2010/main" val="1652205864"/>
              </p:ext>
            </p:extLst>
          </p:nvPr>
        </p:nvGraphicFramePr>
        <p:xfrm>
          <a:off x="324888" y="1271769"/>
          <a:ext cx="8494225" cy="3247221"/>
        </p:xfrm>
        <a:graphic>
          <a:graphicData uri="http://schemas.openxmlformats.org/drawingml/2006/table">
            <a:tbl>
              <a:tblPr>
                <a:noFill/>
                <a:tableStyleId>{BF4A3D39-4975-46BA-BE83-8B02B6239DEE}</a:tableStyleId>
              </a:tblPr>
              <a:tblGrid>
                <a:gridCol w="4851675">
                  <a:extLst>
                    <a:ext uri="{9D8B030D-6E8A-4147-A177-3AD203B41FA5}">
                      <a16:colId xmlns:a16="http://schemas.microsoft.com/office/drawing/2014/main" val="20000"/>
                    </a:ext>
                  </a:extLst>
                </a:gridCol>
                <a:gridCol w="3642550">
                  <a:extLst>
                    <a:ext uri="{9D8B030D-6E8A-4147-A177-3AD203B41FA5}">
                      <a16:colId xmlns:a16="http://schemas.microsoft.com/office/drawing/2014/main" val="20001"/>
                    </a:ext>
                  </a:extLst>
                </a:gridCol>
              </a:tblGrid>
              <a:tr h="545534">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99183">
                <a:tc>
                  <a:txBody>
                    <a:bodyPr/>
                    <a:lstStyle/>
                    <a:p>
                      <a:pPr marL="179999" marR="0" lvl="0" indent="-159424" algn="l" defTabSz="342900" rtl="0" eaLnBrk="1" fontAlgn="auto" latinLnBrk="0" hangingPunct="1">
                        <a:lnSpc>
                          <a:spcPct val="100000"/>
                        </a:lnSpc>
                        <a:spcBef>
                          <a:spcPts val="0"/>
                        </a:spcBef>
                        <a:spcAft>
                          <a:spcPts val="0"/>
                        </a:spcAft>
                        <a:buClrTx/>
                        <a:buSzPts val="1150"/>
                        <a:buFont typeface="Oswald"/>
                        <a:buChar char="●"/>
                        <a:tabLst/>
                        <a:defRPr/>
                      </a:pPr>
                      <a:r>
                        <a:rPr lang="ru-RU" sz="12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RU" sz="1200" baseline="0" dirty="0">
                          <a:solidFill>
                            <a:schemeClr val="tx1"/>
                          </a:solidFill>
                          <a:latin typeface="Oswald"/>
                          <a:ea typeface="Oswald"/>
                          <a:cs typeface="Oswald"/>
                          <a:sym typeface="Oswald"/>
                        </a:rPr>
                        <a:t> образовательным программам и (или)</a:t>
                      </a:r>
                      <a:r>
                        <a:rPr lang="ru-RU" sz="1200" dirty="0">
                          <a:solidFill>
                            <a:schemeClr val="tx1"/>
                          </a:solidFill>
                          <a:latin typeface="Oswald"/>
                          <a:ea typeface="Oswald"/>
                          <a:cs typeface="Oswald"/>
                          <a:sym typeface="Oswald"/>
                        </a:rPr>
                        <a:t>  по программам</a:t>
                      </a:r>
                      <a:r>
                        <a:rPr lang="ru-RU" sz="12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rowSpan="4">
                  <a:txBody>
                    <a:bodyPr/>
                    <a:lstStyle/>
                    <a:p>
                      <a:pPr marL="179999" lvl="0" indent="-158750"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solidFill>
                          <a:srgbClr val="FF0000"/>
                        </a:solidFill>
                        <a:latin typeface="Oswald"/>
                        <a:ea typeface="Oswald"/>
                        <a:cs typeface="Oswald"/>
                        <a:sym typeface="Oswald"/>
                      </a:endParaRPr>
                    </a:p>
                    <a:p>
                      <a:pPr marL="179999" lvl="0" indent="-158750" algn="l" rtl="0">
                        <a:spcBef>
                          <a:spcPts val="0"/>
                        </a:spcBef>
                        <a:spcAft>
                          <a:spcPts val="0"/>
                        </a:spcAft>
                        <a:buClr>
                          <a:schemeClr val="dk2"/>
                        </a:buClr>
                        <a:buSzPts val="1150"/>
                        <a:buFont typeface="Oswald"/>
                        <a:buChar char="●"/>
                      </a:pPr>
                      <a:r>
                        <a:rPr lang="ru" sz="1150" dirty="0">
                          <a:solidFill>
                            <a:schemeClr val="tx1"/>
                          </a:solidFill>
                          <a:latin typeface="Oswald"/>
                          <a:ea typeface="Oswald"/>
                          <a:cs typeface="Oswald"/>
                          <a:sym typeface="Oswald"/>
                        </a:rPr>
                        <a:t>Копия свидетельства о рождении ребенка</a:t>
                      </a:r>
                      <a:endParaRPr sz="1150" dirty="0">
                        <a:solidFill>
                          <a:schemeClr val="tx1"/>
                        </a:solidFill>
                        <a:latin typeface="Oswald"/>
                        <a:ea typeface="Oswald"/>
                        <a:cs typeface="Oswald"/>
                        <a:sym typeface="Oswald"/>
                      </a:endParaRPr>
                    </a:p>
                    <a:p>
                      <a:pPr marL="179999" lvl="0" indent="-158750" algn="l" rtl="0">
                        <a:spcBef>
                          <a:spcPts val="0"/>
                        </a:spcBef>
                        <a:spcAft>
                          <a:spcPts val="0"/>
                        </a:spcAft>
                        <a:buClr>
                          <a:schemeClr val="dk2"/>
                        </a:buClr>
                        <a:buSzPts val="1150"/>
                        <a:buFont typeface="Oswald"/>
                        <a:buChar char="●"/>
                      </a:pPr>
                      <a:r>
                        <a:rPr lang="ru" sz="1150" dirty="0">
                          <a:solidFill>
                            <a:schemeClr val="tx1"/>
                          </a:solidFill>
                          <a:latin typeface="Oswald"/>
                          <a:ea typeface="Oswald"/>
                          <a:cs typeface="Oswald"/>
                          <a:sym typeface="Oswald"/>
                        </a:rPr>
                        <a:t>Паспорт или иной документ удостоверяющий личность законного представителя</a:t>
                      </a:r>
                      <a:endParaRPr sz="115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34168">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Дети-сироты</a:t>
                      </a:r>
                      <a:endParaRPr sz="115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r h="534168">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Дети, оставшиеся без попечения родителей</a:t>
                      </a:r>
                      <a:endParaRPr sz="115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534168">
                <a:tc>
                  <a:txBody>
                    <a:bodyPr/>
                    <a:lstStyle/>
                    <a:p>
                      <a:pPr marL="179999" lvl="0" indent="-159424" algn="l" rtl="0">
                        <a:spcBef>
                          <a:spcPts val="0"/>
                        </a:spcBef>
                        <a:spcAft>
                          <a:spcPts val="0"/>
                        </a:spcAft>
                        <a:buSzPts val="1150"/>
                        <a:buFont typeface="Oswald"/>
                        <a:buChar char="●"/>
                      </a:pPr>
                      <a:r>
                        <a:rPr lang="ru" sz="1150" dirty="0">
                          <a:latin typeface="Oswald"/>
                          <a:ea typeface="Oswald"/>
                          <a:cs typeface="Oswald"/>
                          <a:sym typeface="Oswald"/>
                        </a:rPr>
                        <a:t>Лица из числа детей-сирот и детей, оставшихся без попечения родителей</a:t>
                      </a:r>
                      <a:endParaRPr sz="115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200">
              <a:solidFill>
                <a:srgbClr val="000000"/>
              </a:solidFill>
              <a:latin typeface="Montserrat"/>
              <a:ea typeface="Montserrat"/>
              <a:cs typeface="Montserrat"/>
              <a:sym typeface="Montserrat"/>
            </a:endParaRPr>
          </a:p>
        </p:txBody>
      </p:sp>
      <p:sp>
        <p:nvSpPr>
          <p:cNvPr id="198" name="Google Shape;198;p29"/>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b="1" dirty="0">
              <a:solidFill>
                <a:srgbClr val="434343"/>
              </a:solidFill>
              <a:latin typeface="Oswald"/>
              <a:ea typeface="Oswald"/>
              <a:cs typeface="Oswald"/>
              <a:sym typeface="Oswald"/>
            </a:endParaRPr>
          </a:p>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45720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lvl="0" indent="-317500" algn="just">
              <a:buClr>
                <a:schemeClr val="dk2"/>
              </a:buClr>
              <a:buSzPts val="14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23.04.2020 № 270-ПП «Об утверждении Порядка предоставления денежной компенсации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45720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компенсации: </a:t>
            </a:r>
            <a:r>
              <a:rPr lang="ru" sz="1300" dirty="0" smtClean="0">
                <a:solidFill>
                  <a:schemeClr val="tx1"/>
                </a:solidFill>
                <a:latin typeface="Oswald"/>
                <a:ea typeface="Oswald"/>
                <a:cs typeface="Oswald"/>
                <a:sym typeface="Oswald"/>
              </a:rPr>
              <a:t>138,7 </a:t>
            </a:r>
            <a:r>
              <a:rPr lang="ru" sz="1300" dirty="0">
                <a:solidFill>
                  <a:schemeClr val="tx1"/>
                </a:solidFill>
                <a:latin typeface="Oswald"/>
                <a:ea typeface="Oswald"/>
                <a:cs typeface="Oswald"/>
                <a:sym typeface="Oswald"/>
              </a:rPr>
              <a:t>руб. (в учебные дни, по состоянию на </a:t>
            </a:r>
            <a:r>
              <a:rPr lang="ru" sz="1300" dirty="0" smtClean="0">
                <a:solidFill>
                  <a:schemeClr val="tx1"/>
                </a:solidFill>
                <a:latin typeface="Oswald"/>
                <a:ea typeface="Oswald"/>
                <a:cs typeface="Oswald"/>
                <a:sym typeface="Oswald"/>
              </a:rPr>
              <a:t>01.01.2024)</a:t>
            </a:r>
            <a:endParaRPr sz="1300" dirty="0">
              <a:solidFill>
                <a:schemeClr val="tx1"/>
              </a:solidFill>
              <a:latin typeface="Oswald"/>
              <a:ea typeface="Oswald"/>
              <a:cs typeface="Oswald"/>
              <a:sym typeface="Oswald"/>
            </a:endParaRPr>
          </a:p>
          <a:p>
            <a:pPr marL="9144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a:ea typeface="Oswald"/>
                <a:cs typeface="Oswald"/>
                <a:sym typeface="Oswald"/>
              </a:rPr>
              <a:t>Периодичность выплаты</a:t>
            </a:r>
            <a:endParaRPr sz="1300" b="1" dirty="0">
              <a:solidFill>
                <a:schemeClr val="tx1"/>
              </a:solidFill>
              <a:highlight>
                <a:schemeClr val="lt2"/>
              </a:highlight>
              <a:latin typeface="Oswald"/>
              <a:ea typeface="Oswald"/>
              <a:cs typeface="Oswald"/>
              <a:sym typeface="Oswald"/>
            </a:endParaRPr>
          </a:p>
          <a:p>
            <a:pPr marL="914400" lvl="0" indent="0" algn="l" rtl="0">
              <a:spcBef>
                <a:spcPts val="0"/>
              </a:spcBef>
              <a:spcAft>
                <a:spcPts val="0"/>
              </a:spcAft>
              <a:buNone/>
            </a:pPr>
            <a:endParaRPr sz="1300" b="1" dirty="0">
              <a:solidFill>
                <a:schemeClr val="tx1"/>
              </a:solidFill>
              <a:highlight>
                <a:srgbClr val="FF0000"/>
              </a:highlight>
              <a:latin typeface="Oswald"/>
              <a:ea typeface="Oswald"/>
              <a:cs typeface="Oswald"/>
              <a:sym typeface="Oswald"/>
            </a:endParaRPr>
          </a:p>
          <a:p>
            <a:pPr marL="457200" lvl="0" indent="-3175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Ежемесячно</a:t>
            </a:r>
            <a:endParaRPr sz="1300" dirty="0">
              <a:solidFill>
                <a:schemeClr val="tx1"/>
              </a:solidFill>
              <a:highlight>
                <a:srgbClr val="FF0000"/>
              </a:highlight>
              <a:latin typeface="Oswald"/>
              <a:ea typeface="Oswald"/>
              <a:cs typeface="Oswald"/>
              <a:sym typeface="Oswald"/>
            </a:endParaRPr>
          </a:p>
        </p:txBody>
      </p:sp>
      <p:sp>
        <p:nvSpPr>
          <p:cNvPr id="199" name="Google Shape;199;p29"/>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03"/>
        <p:cNvGrpSpPr/>
        <p:nvPr/>
      </p:nvGrpSpPr>
      <p:grpSpPr>
        <a:xfrm>
          <a:off x="0" y="0"/>
          <a:ext cx="0" cy="0"/>
          <a:chOff x="0" y="0"/>
          <a:chExt cx="0" cy="0"/>
        </a:xfrm>
      </p:grpSpPr>
      <p:graphicFrame>
        <p:nvGraphicFramePr>
          <p:cNvPr id="204" name="Google Shape;204;p30"/>
          <p:cNvGraphicFramePr/>
          <p:nvPr/>
        </p:nvGraphicFramePr>
        <p:xfrm>
          <a:off x="324888" y="1271770"/>
          <a:ext cx="8494225" cy="2926020"/>
        </p:xfrm>
        <a:graphic>
          <a:graphicData uri="http://schemas.openxmlformats.org/drawingml/2006/table">
            <a:tbl>
              <a:tblPr>
                <a:noFill/>
                <a:tableStyleId>{BF4A3D39-4975-46BA-BE83-8B02B6239DEE}</a:tableStyleId>
              </a:tblPr>
              <a:tblGrid>
                <a:gridCol w="3953500">
                  <a:extLst>
                    <a:ext uri="{9D8B030D-6E8A-4147-A177-3AD203B41FA5}">
                      <a16:colId xmlns:a16="http://schemas.microsoft.com/office/drawing/2014/main" val="20000"/>
                    </a:ext>
                  </a:extLst>
                </a:gridCol>
                <a:gridCol w="45407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48650">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Родитель (законный представитель) ребенка-инвалида, обучающегося по основной общеобразовательной программе на дому</a:t>
                      </a:r>
                      <a:endParaRPr sz="1200">
                        <a:latin typeface="Oswald"/>
                        <a:ea typeface="Oswald"/>
                        <a:cs typeface="Oswald"/>
                        <a:sym typeface="Oswald"/>
                      </a:endParaRPr>
                    </a:p>
                  </a:txBody>
                  <a:tcPr marL="91425" marR="91425" marT="91425" marB="91425"/>
                </a:tc>
                <a:tc rowSpan="2">
                  <a:txBody>
                    <a:bodyPr/>
                    <a:lstStyle/>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паспорта или иного документа, удостоверяющего личность заявителя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документа, подтверждающего место пребывания (жительства) заявителя на территории Свердловской области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Копия заключения психолого-медико-педагогической комиссии</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Сведения о банковских реквизитах и номере лицевого счета заявителя, открытого в кредитной организации РФ на имя заявителя</a:t>
                      </a:r>
                      <a:endParaRPr sz="1200" dirty="0">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977625">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Родитель (законный представитель) ребенка с ограниченными возможностями здоровья</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2"/>
                  </a:ext>
                </a:extLst>
              </a:tr>
            </a:tbl>
          </a:graphicData>
        </a:graphic>
      </p:graphicFrame>
      <p:sp>
        <p:nvSpPr>
          <p:cNvPr id="205" name="Google Shape;205;p30"/>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a:t>
            </a:r>
            <a:endParaRPr sz="1200">
              <a:solidFill>
                <a:srgbClr val="000000"/>
              </a:solidFill>
              <a:latin typeface="Montserrat"/>
              <a:ea typeface="Montserrat"/>
              <a:cs typeface="Montserrat"/>
              <a:sym typeface="Montserrat"/>
            </a:endParaRPr>
          </a:p>
        </p:txBody>
      </p:sp>
      <p:sp>
        <p:nvSpPr>
          <p:cNvPr id="206" name="Google Shape;206;p30"/>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0"/>
        <p:cNvGrpSpPr/>
        <p:nvPr/>
      </p:nvGrpSpPr>
      <p:grpSpPr>
        <a:xfrm>
          <a:off x="0" y="0"/>
          <a:ext cx="0" cy="0"/>
          <a:chOff x="0" y="0"/>
          <a:chExt cx="0" cy="0"/>
        </a:xfrm>
      </p:grpSpPr>
      <p:sp>
        <p:nvSpPr>
          <p:cNvPr id="211" name="Google Shape;211;p31"/>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900" dirty="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000" dirty="0">
              <a:solidFill>
                <a:srgbClr val="000000"/>
              </a:solidFill>
              <a:latin typeface="Montserrat"/>
              <a:ea typeface="Montserrat"/>
              <a:cs typeface="Montserrat"/>
              <a:sym typeface="Montserrat"/>
            </a:endParaRPr>
          </a:p>
        </p:txBody>
      </p:sp>
      <p:sp>
        <p:nvSpPr>
          <p:cNvPr id="212" name="Google Shape;212;p31"/>
          <p:cNvSpPr/>
          <p:nvPr/>
        </p:nvSpPr>
        <p:spPr>
          <a:xfrm>
            <a:off x="534800" y="1234750"/>
            <a:ext cx="8053500" cy="3688500"/>
          </a:xfrm>
          <a:prstGeom prst="rect">
            <a:avLst/>
          </a:prstGeom>
          <a:noFill/>
          <a:ln>
            <a:noFill/>
          </a:ln>
        </p:spPr>
        <p:txBody>
          <a:bodyPr spcFirstLastPara="1" wrap="square" lIns="270000"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457200" marR="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27.11.2020 № 872-ПП «Об утверждении Порядка предоставления денежной компенсации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457200" lvl="0" indent="0" algn="ctr" rtl="0">
              <a:spcBef>
                <a:spcPts val="0"/>
              </a:spcBef>
              <a:spcAft>
                <a:spcPts val="0"/>
              </a:spcAft>
              <a:buNone/>
            </a:pPr>
            <a:endParaRPr sz="1300" b="1" dirty="0">
              <a:solidFill>
                <a:schemeClr val="tx1"/>
              </a:solidFill>
              <a:latin typeface="Oswald"/>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Размер компенсации: </a:t>
            </a:r>
            <a:r>
              <a:rPr lang="ru" sz="1300" dirty="0" smtClean="0">
                <a:solidFill>
                  <a:schemeClr val="tx1"/>
                </a:solidFill>
                <a:latin typeface="Oswald"/>
                <a:ea typeface="Oswald"/>
                <a:cs typeface="Oswald"/>
                <a:sym typeface="Oswald"/>
              </a:rPr>
              <a:t>140,7 </a:t>
            </a:r>
            <a:r>
              <a:rPr lang="ru" sz="1300" dirty="0">
                <a:solidFill>
                  <a:schemeClr val="tx1"/>
                </a:solidFill>
                <a:latin typeface="Oswald"/>
                <a:ea typeface="Oswald"/>
                <a:cs typeface="Oswald"/>
                <a:sym typeface="Oswald"/>
              </a:rPr>
              <a:t>руб. (в учебные дни при реализации образовательных программ, в том числе с применением электронного обучения и дистанционных образовательных технологий, по состоянию на </a:t>
            </a:r>
            <a:r>
              <a:rPr lang="ru" sz="1300" dirty="0" smtClean="0">
                <a:solidFill>
                  <a:schemeClr val="tx1"/>
                </a:solidFill>
                <a:latin typeface="Oswald"/>
                <a:ea typeface="Oswald"/>
                <a:cs typeface="Oswald"/>
                <a:sym typeface="Oswald"/>
              </a:rPr>
              <a:t>01.01.2024)</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b="1"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a:ea typeface="Oswald"/>
                <a:cs typeface="Oswald"/>
                <a:sym typeface="Oswald"/>
              </a:rPr>
              <a:t>Периодичность выплаты</a:t>
            </a:r>
            <a:endParaRPr sz="1300" b="1" dirty="0">
              <a:solidFill>
                <a:schemeClr val="tx1"/>
              </a:solidFill>
              <a:highlight>
                <a:srgbClr val="FF0000"/>
              </a:highlight>
              <a:latin typeface="Oswald"/>
              <a:ea typeface="Oswald"/>
              <a:cs typeface="Oswald"/>
              <a:sym typeface="Oswald"/>
            </a:endParaRPr>
          </a:p>
          <a:p>
            <a:pPr marL="457200" lvl="0" indent="-3175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Ежемесячно</a:t>
            </a:r>
            <a:endParaRPr sz="1300" b="1" dirty="0">
              <a:solidFill>
                <a:schemeClr val="tx1"/>
              </a:solidFill>
              <a:highlight>
                <a:srgbClr val="FF0000"/>
              </a:highlight>
              <a:latin typeface="Oswald"/>
              <a:ea typeface="Oswald"/>
              <a:cs typeface="Oswald"/>
              <a:sym typeface="Oswald"/>
            </a:endParaRPr>
          </a:p>
          <a:p>
            <a:pPr marL="914400" lvl="0" indent="0" algn="l" rtl="0">
              <a:spcBef>
                <a:spcPts val="0"/>
              </a:spcBef>
              <a:spcAft>
                <a:spcPts val="0"/>
              </a:spcAft>
              <a:buNone/>
            </a:pPr>
            <a:endParaRPr sz="1300" dirty="0">
              <a:solidFill>
                <a:schemeClr val="dk2"/>
              </a:solidFill>
              <a:highlight>
                <a:srgbClr val="FF0000"/>
              </a:highlight>
              <a:latin typeface="Oswald"/>
              <a:ea typeface="Oswald"/>
              <a:cs typeface="Oswald"/>
              <a:sym typeface="Oswald"/>
            </a:endParaRPr>
          </a:p>
        </p:txBody>
      </p:sp>
      <p:sp>
        <p:nvSpPr>
          <p:cNvPr id="213" name="Google Shape;213;p31"/>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333447"/>
            <a:ext cx="7907230" cy="990600"/>
          </a:xfrm>
        </p:spPr>
        <p:txBody>
          <a:bodyPr>
            <a:normAutofit/>
          </a:bodyPr>
          <a:lstStyle/>
          <a:p>
            <a:pPr algn="ctr"/>
            <a:r>
              <a:rPr lang="ru-RU" sz="2000" b="1" dirty="0">
                <a:solidFill>
                  <a:schemeClr val="tx1"/>
                </a:solidFill>
                <a:latin typeface="Oswald" panose="00000500000000000000" pitchFamily="2" charset="-52"/>
              </a:rPr>
              <a:t>Основополагающие законы и нормативно-правовые документы, обеспечивающие предоставление мер социальной защиты</a:t>
            </a:r>
          </a:p>
        </p:txBody>
      </p:sp>
      <p:sp>
        <p:nvSpPr>
          <p:cNvPr id="3" name="Объект 2"/>
          <p:cNvSpPr>
            <a:spLocks noGrp="1"/>
          </p:cNvSpPr>
          <p:nvPr>
            <p:ph idx="1"/>
          </p:nvPr>
        </p:nvSpPr>
        <p:spPr>
          <a:xfrm>
            <a:off x="508001" y="1210033"/>
            <a:ext cx="7852228" cy="3320989"/>
          </a:xfrm>
        </p:spPr>
        <p:txBody>
          <a:bodyPr>
            <a:normAutofit fontScale="92500" lnSpcReduction="10000"/>
          </a:bodyPr>
          <a:lstStyle/>
          <a:p>
            <a:pPr marL="0" lvl="0" indent="0" algn="ctr">
              <a:spcBef>
                <a:spcPts val="0"/>
              </a:spcBef>
              <a:buNone/>
            </a:pPr>
            <a:endParaRPr lang="ru-RU" b="1"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Федеральный закон от 29.12.2012 № 273-ФЗ «Об образовании в Российской Федерации»</a:t>
            </a:r>
          </a:p>
          <a:p>
            <a:pPr marL="460800" lvl="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Федеральный закон от 21.12.1996 № 159-ФЗ «О дополнительных гарантиях по социальной поддержке детей-сирот и детей, оставшихся без попечения родителей»</a:t>
            </a: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rPr>
              <a:t>Федеральный закон от 24.07.1998</a:t>
            </a:r>
            <a:r>
              <a:rPr lang="ru-RU" sz="1400" dirty="0">
                <a:solidFill>
                  <a:schemeClr val="tx1"/>
                </a:solidFill>
                <a:latin typeface="Oswald" panose="00000500000000000000" pitchFamily="2" charset="-52"/>
                <a:ea typeface="Oswald"/>
                <a:cs typeface="Oswald"/>
                <a:sym typeface="Oswald"/>
              </a:rPr>
              <a:t> №</a:t>
            </a:r>
            <a:r>
              <a:rPr lang="ru-RU" sz="1400" dirty="0">
                <a:solidFill>
                  <a:schemeClr val="tx1"/>
                </a:solidFill>
                <a:latin typeface="Oswald" panose="00000500000000000000" pitchFamily="2" charset="-52"/>
                <a:ea typeface="Oswald"/>
                <a:cs typeface="Oswald"/>
              </a:rPr>
              <a:t> 124-ФЗ «Об основных гарантиях прав ребенка в Российской Федерации»</a:t>
            </a:r>
            <a:endParaRPr lang="ru-RU" sz="1400"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Закон Свердловской области от 15.07.2013 № 78-ОЗ «Об образовании в Свердловской области»</a:t>
            </a: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Закон Свердловской области от 23.10.1995 № 28-ОЗ «О защите прав ребенка Закон Свердловской области от </a:t>
            </a:r>
            <a:r>
              <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03.11.2022 № 114-ОЗ </a:t>
            </a:r>
            <a:r>
              <a:rPr lang="en-US"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r>
              <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endParaRPr lang="ru-RU" sz="14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6080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Приказ Министерства образования и молодёжной политики Свердловской области от 02.08.2019 № 158-Д «Об утверждении Перечня мер социальной защиты (поддержки), предоставляемых Министерством образования и молодежной политики Свердловской области, подлежащих передаче в единую государственную информационную систему социального обеспечения» ( с изменениями от 08.08.2023</a:t>
            </a:r>
            <a:r>
              <a:rPr lang="ru-RU" sz="1400" dirty="0">
                <a:solidFill>
                  <a:srgbClr val="FF0000"/>
                </a:solidFill>
                <a:latin typeface="Oswald" panose="00000500000000000000" pitchFamily="2" charset="-52"/>
                <a:ea typeface="Oswald"/>
                <a:cs typeface="Oswald"/>
                <a:sym typeface="Oswald"/>
              </a:rPr>
              <a:t> </a:t>
            </a:r>
            <a:r>
              <a:rPr lang="ru-RU" sz="1400" dirty="0">
                <a:solidFill>
                  <a:schemeClr val="tx1"/>
                </a:solidFill>
                <a:latin typeface="Oswald" panose="00000500000000000000" pitchFamily="2" charset="-52"/>
                <a:ea typeface="Oswald"/>
                <a:cs typeface="Oswald"/>
                <a:sym typeface="Oswald"/>
              </a:rPr>
              <a:t>№ 917-Д)</a:t>
            </a:r>
          </a:p>
          <a:p>
            <a:pPr marL="460800" lvl="0" indent="-319300" algn="just">
              <a:spcBef>
                <a:spcPts val="0"/>
              </a:spcBef>
              <a:buClr>
                <a:schemeClr val="dk2"/>
              </a:buClr>
              <a:buSzPts val="1400"/>
              <a:buFont typeface="Oswald"/>
              <a:buChar char="●"/>
            </a:pPr>
            <a:r>
              <a:rPr lang="ru-RU" sz="1400" dirty="0">
                <a:solidFill>
                  <a:schemeClr val="tx1"/>
                </a:solidFill>
                <a:latin typeface="Oswald" panose="00000500000000000000" pitchFamily="2" charset="-52"/>
                <a:ea typeface="Oswald"/>
                <a:cs typeface="Oswald"/>
                <a:sym typeface="Oswald"/>
              </a:rPr>
              <a:t>Приказ Министерства образования и молодежной политики Свердловской области от </a:t>
            </a:r>
            <a:r>
              <a:rPr lang="ru-RU" sz="1400" dirty="0" smtClean="0">
                <a:solidFill>
                  <a:schemeClr val="tx1"/>
                </a:solidFill>
                <a:latin typeface="Oswald" panose="00000500000000000000" pitchFamily="2" charset="-52"/>
                <a:ea typeface="Oswald"/>
                <a:cs typeface="Oswald"/>
                <a:sym typeface="Oswald"/>
              </a:rPr>
              <a:t>05.12.2023 </a:t>
            </a:r>
            <a:r>
              <a:rPr lang="ru-RU" sz="1400" dirty="0">
                <a:solidFill>
                  <a:schemeClr val="tx1"/>
                </a:solidFill>
                <a:latin typeface="Oswald" panose="00000500000000000000" pitchFamily="2" charset="-52"/>
                <a:ea typeface="Oswald"/>
                <a:cs typeface="Oswald"/>
                <a:sym typeface="Oswald"/>
              </a:rPr>
              <a:t>№ </a:t>
            </a:r>
            <a:r>
              <a:rPr lang="ru-RU" sz="1400" dirty="0" smtClean="0">
                <a:solidFill>
                  <a:schemeClr val="tx1"/>
                </a:solidFill>
                <a:latin typeface="Oswald" panose="00000500000000000000" pitchFamily="2" charset="-52"/>
                <a:ea typeface="Oswald"/>
                <a:cs typeface="Oswald"/>
                <a:sym typeface="Oswald"/>
              </a:rPr>
              <a:t>1365-Д </a:t>
            </a:r>
            <a:r>
              <a:rPr lang="ru-RU" sz="1400" dirty="0">
                <a:solidFill>
                  <a:schemeClr val="tx1"/>
                </a:solidFill>
                <a:latin typeface="Oswald" panose="00000500000000000000" pitchFamily="2" charset="-52"/>
                <a:ea typeface="Oswald"/>
                <a:cs typeface="Oswald"/>
                <a:sym typeface="Oswald"/>
              </a:rPr>
              <a:t>«Об осуществлении государственными бюджетными и автономными образовательными учреждениями Свердловской области полномочий Министерства образования и молодежной политики Свердловской области по исполнению публичных обязательств перед физическим лицом, подлежащих исполнению в денежной форме, и финансового обеспечения их осуществления в </a:t>
            </a:r>
            <a:r>
              <a:rPr lang="ru-RU" sz="1400" dirty="0" smtClean="0">
                <a:solidFill>
                  <a:schemeClr val="tx1"/>
                </a:solidFill>
                <a:latin typeface="Oswald" panose="00000500000000000000" pitchFamily="2" charset="-52"/>
                <a:ea typeface="Oswald"/>
                <a:cs typeface="Oswald"/>
                <a:sym typeface="Oswald"/>
              </a:rPr>
              <a:t>2024 </a:t>
            </a:r>
            <a:r>
              <a:rPr lang="ru-RU" sz="1400" dirty="0">
                <a:solidFill>
                  <a:schemeClr val="tx1"/>
                </a:solidFill>
                <a:latin typeface="Oswald" panose="00000500000000000000" pitchFamily="2" charset="-52"/>
                <a:ea typeface="Oswald"/>
                <a:cs typeface="Oswald"/>
                <a:sym typeface="Oswald"/>
              </a:rPr>
              <a:t>году»</a:t>
            </a:r>
          </a:p>
          <a:p>
            <a:pPr marL="460800" lvl="0" indent="-319300" algn="just">
              <a:spcBef>
                <a:spcPts val="0"/>
              </a:spcBef>
              <a:buClr>
                <a:schemeClr val="dk2"/>
              </a:buClr>
              <a:buSzPts val="1400"/>
              <a:buFont typeface="Oswald"/>
              <a:buChar char="●"/>
            </a:pPr>
            <a:endParaRPr lang="ru-RU" sz="1400" dirty="0">
              <a:solidFill>
                <a:srgbClr val="0070C0"/>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endParaRPr lang="ru-RU" sz="1400" dirty="0">
              <a:solidFill>
                <a:schemeClr val="tx1"/>
              </a:solidFill>
              <a:latin typeface="Oswald" panose="00000500000000000000" pitchFamily="2" charset="-52"/>
              <a:ea typeface="Oswald"/>
              <a:cs typeface="Oswald"/>
              <a:sym typeface="Oswald"/>
            </a:endParaRPr>
          </a:p>
          <a:p>
            <a:pPr marL="460800" indent="-319300" algn="just">
              <a:spcBef>
                <a:spcPts val="0"/>
              </a:spcBef>
              <a:buClr>
                <a:schemeClr val="dk2"/>
              </a:buClr>
              <a:buSzPts val="1400"/>
              <a:buFont typeface="Oswald"/>
              <a:buChar char="●"/>
            </a:pPr>
            <a:endParaRPr lang="ru-RU" sz="1300" dirty="0">
              <a:solidFill>
                <a:schemeClr val="tx1"/>
              </a:solidFill>
              <a:latin typeface="Oswald" panose="00000500000000000000" pitchFamily="2" charset="-52"/>
              <a:ea typeface="Oswald"/>
              <a:cs typeface="Oswald"/>
              <a:sym typeface="Oswald"/>
            </a:endParaRPr>
          </a:p>
          <a:p>
            <a:pPr marL="460800" lvl="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lvl="0" indent="-293900" algn="just">
              <a:spcBef>
                <a:spcPts val="0"/>
              </a:spcBef>
              <a:buClr>
                <a:schemeClr val="dk2"/>
              </a:buClr>
              <a:buSzPts val="1000"/>
              <a:buFont typeface="Oswald"/>
              <a:buChar char="●"/>
            </a:pPr>
            <a:endParaRPr lang="ru-RU" sz="1400" dirty="0">
              <a:solidFill>
                <a:srgbClr val="FF0000"/>
              </a:solidFill>
              <a:latin typeface="Oswald" panose="00000500000000000000" pitchFamily="2" charset="-52"/>
              <a:ea typeface="Oswald"/>
              <a:cs typeface="Oswald"/>
              <a:sym typeface="Oswald"/>
            </a:endParaRPr>
          </a:p>
          <a:p>
            <a:pPr marL="460800" lvl="0" indent="-319300" algn="just">
              <a:spcBef>
                <a:spcPts val="0"/>
              </a:spcBef>
              <a:buClr>
                <a:schemeClr val="dk2"/>
              </a:buClr>
              <a:buSzPts val="1400"/>
              <a:buFont typeface="Oswald"/>
              <a:buChar char="●"/>
            </a:pPr>
            <a:endParaRPr lang="ru-RU" dirty="0">
              <a:solidFill>
                <a:schemeClr val="tx1"/>
              </a:solidFill>
              <a:latin typeface="Oswald" panose="00000500000000000000" pitchFamily="2" charset="-52"/>
              <a:ea typeface="Oswald"/>
              <a:cs typeface="Oswald"/>
              <a:sym typeface="Oswald"/>
            </a:endParaRPr>
          </a:p>
          <a:p>
            <a:endParaRPr lang="ru-RU" dirty="0">
              <a:latin typeface="Oswald" panose="00000500000000000000" pitchFamily="2" charset="-52"/>
            </a:endParaRPr>
          </a:p>
        </p:txBody>
      </p:sp>
    </p:spTree>
    <p:extLst>
      <p:ext uri="{BB962C8B-B14F-4D97-AF65-F5344CB8AC3E}">
        <p14:creationId xmlns:p14="http://schemas.microsoft.com/office/powerpoint/2010/main" val="328946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7"/>
        <p:cNvGrpSpPr/>
        <p:nvPr/>
      </p:nvGrpSpPr>
      <p:grpSpPr>
        <a:xfrm>
          <a:off x="0" y="0"/>
          <a:ext cx="0" cy="0"/>
          <a:chOff x="0" y="0"/>
          <a:chExt cx="0" cy="0"/>
        </a:xfrm>
      </p:grpSpPr>
      <p:graphicFrame>
        <p:nvGraphicFramePr>
          <p:cNvPr id="218" name="Google Shape;218;p32"/>
          <p:cNvGraphicFramePr/>
          <p:nvPr>
            <p:extLst>
              <p:ext uri="{D42A27DB-BD31-4B8C-83A1-F6EECF244321}">
                <p14:modId xmlns:p14="http://schemas.microsoft.com/office/powerpoint/2010/main" val="3045292995"/>
              </p:ext>
            </p:extLst>
          </p:nvPr>
        </p:nvGraphicFramePr>
        <p:xfrm>
          <a:off x="324888" y="1271770"/>
          <a:ext cx="8494225" cy="3779430"/>
        </p:xfrm>
        <a:graphic>
          <a:graphicData uri="http://schemas.openxmlformats.org/drawingml/2006/table">
            <a:tbl>
              <a:tblPr>
                <a:noFill/>
                <a:tableStyleId>{BF4A3D39-4975-46BA-BE83-8B02B6239DEE}</a:tableStyleId>
              </a:tblPr>
              <a:tblGrid>
                <a:gridCol w="2011275">
                  <a:extLst>
                    <a:ext uri="{9D8B030D-6E8A-4147-A177-3AD203B41FA5}">
                      <a16:colId xmlns:a16="http://schemas.microsoft.com/office/drawing/2014/main" val="20000"/>
                    </a:ext>
                  </a:extLst>
                </a:gridCol>
                <a:gridCol w="64829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883450">
                <a:tc>
                  <a:txBody>
                    <a:bodyPr/>
                    <a:lstStyle/>
                    <a:p>
                      <a:pPr marL="179999" lvl="0" indent="-156249" algn="l" rtl="0">
                        <a:spcBef>
                          <a:spcPts val="0"/>
                        </a:spcBef>
                        <a:spcAft>
                          <a:spcPts val="0"/>
                        </a:spcAft>
                        <a:buSzPts val="1100"/>
                        <a:buFont typeface="Oswald"/>
                        <a:buChar char="●"/>
                      </a:pPr>
                      <a:r>
                        <a:rPr lang="ru" sz="1100" dirty="0">
                          <a:latin typeface="Oswald"/>
                          <a:ea typeface="Oswald"/>
                          <a:cs typeface="Oswald"/>
                          <a:sym typeface="Oswald"/>
                        </a:rPr>
                        <a:t>Ребенок-инвалид</a:t>
                      </a:r>
                      <a:r>
                        <a:rPr lang="ru" sz="1100" baseline="0" dirty="0">
                          <a:latin typeface="Oswald"/>
                          <a:ea typeface="Oswald"/>
                          <a:cs typeface="Oswald"/>
                          <a:sym typeface="Oswald"/>
                        </a:rPr>
                        <a:t> -</a:t>
                      </a:r>
                      <a:r>
                        <a:rPr lang="ru" sz="1100" dirty="0">
                          <a:latin typeface="Oswald"/>
                          <a:ea typeface="Oswald"/>
                          <a:cs typeface="Oswald"/>
                          <a:sym typeface="Oswald"/>
                        </a:rPr>
                        <a:t> лица в возрасте до 18 лет, которым установлена категория «ребенок-инвалид»</a:t>
                      </a:r>
                      <a:endParaRPr sz="1100" dirty="0">
                        <a:latin typeface="Oswald"/>
                        <a:ea typeface="Oswald"/>
                        <a:cs typeface="Oswald"/>
                        <a:sym typeface="Oswald"/>
                      </a:endParaRPr>
                    </a:p>
                  </a:txBody>
                  <a:tcPr marL="91425" marR="91425" marT="91425" marB="91425"/>
                </a:tc>
                <a:tc>
                  <a:txBody>
                    <a:bodyPr/>
                    <a:lstStyle/>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паспорта или иного документа, удостоверяющего личность заявителя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обучающегося, открытого в кредитной организации РФ </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90775">
                <a:tc>
                  <a:txBody>
                    <a:bodyPr/>
                    <a:lstStyle/>
                    <a:p>
                      <a:pPr marL="179999" lvl="0" indent="-156249" algn="l" rtl="0">
                        <a:spcBef>
                          <a:spcPts val="0"/>
                        </a:spcBef>
                        <a:spcAft>
                          <a:spcPts val="0"/>
                        </a:spcAft>
                        <a:buSzPts val="1100"/>
                        <a:buFont typeface="Oswald"/>
                        <a:buChar char="●"/>
                      </a:pPr>
                      <a:r>
                        <a:rPr lang="ru" sz="1100">
                          <a:latin typeface="Oswald"/>
                          <a:ea typeface="Oswald"/>
                          <a:cs typeface="Oswald"/>
                          <a:sym typeface="Oswald"/>
                        </a:rPr>
                        <a:t>Обучающиеся с ограниченными возможностями здоровья</a:t>
                      </a:r>
                      <a:endParaRPr sz="1100">
                        <a:latin typeface="Oswald"/>
                        <a:ea typeface="Oswald"/>
                        <a:cs typeface="Oswald"/>
                        <a:sym typeface="Oswald"/>
                      </a:endParaRPr>
                    </a:p>
                  </a:txBody>
                  <a:tcPr marL="91425" marR="91425" marT="91425" marB="91425"/>
                </a:tc>
                <a:tc>
                  <a:txBody>
                    <a:bodyPr/>
                    <a:lstStyle/>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паспорта или иного документа, удостоверяющего личность заявителя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Копия заключения психолого-медико-педагогической комиссии об ограниченных возможностях здоровья</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обучающегося с ОВЗ , открытого в кредитной организации РФ на имя обучающегося с ОВЗ</a:t>
                      </a:r>
                      <a:endParaRPr sz="1100" dirty="0">
                        <a:latin typeface="Oswald"/>
                        <a:ea typeface="Oswald"/>
                        <a:cs typeface="Oswald"/>
                        <a:sym typeface="Oswald"/>
                      </a:endParaRPr>
                    </a:p>
                    <a:p>
                      <a:pPr marL="179999" lvl="0" indent="-155575" algn="l" rtl="0">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bl>
          </a:graphicData>
        </a:graphic>
      </p:graphicFrame>
      <p:sp>
        <p:nvSpPr>
          <p:cNvPr id="219" name="Google Shape;219;p3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900">
                <a:solidFill>
                  <a:srgbClr val="000000"/>
                </a:solidFill>
                <a:latin typeface="Oswald"/>
                <a:ea typeface="Oswald"/>
                <a:cs typeface="Oswald"/>
                <a:sym typeface="Oswald"/>
              </a:rPr>
              <a:t>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a:t>
            </a:r>
            <a:endParaRPr sz="1000">
              <a:solidFill>
                <a:srgbClr val="000000"/>
              </a:solidFill>
              <a:latin typeface="Montserrat"/>
              <a:ea typeface="Montserrat"/>
              <a:cs typeface="Montserrat"/>
              <a:sym typeface="Montserrat"/>
            </a:endParaRPr>
          </a:p>
        </p:txBody>
      </p:sp>
      <p:sp>
        <p:nvSpPr>
          <p:cNvPr id="220" name="Google Shape;220;p3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ctrTitle"/>
          </p:nvPr>
        </p:nvSpPr>
        <p:spPr>
          <a:xfrm>
            <a:off x="2674050" y="101600"/>
            <a:ext cx="5760000" cy="880533"/>
          </a:xfrm>
          <a:prstGeom prst="rect">
            <a:avLst/>
          </a:prstGeom>
          <a:noFill/>
          <a:ln>
            <a:noFill/>
          </a:ln>
        </p:spPr>
        <p:txBody>
          <a:bodyPr spcFirstLastPara="1" wrap="square" lIns="68575" tIns="34275" rIns="68575" bIns="34275" anchor="ctr" anchorCtr="0">
            <a:noAutofit/>
          </a:bodyPr>
          <a:lstStyle/>
          <a:p>
            <a:pPr lvl="0" algn="l">
              <a:lnSpc>
                <a:spcPct val="90000"/>
              </a:lnSpc>
            </a:pPr>
            <a:r>
              <a:rPr lang="ru" sz="1050" dirty="0">
                <a:solidFill>
                  <a:srgbClr val="000000"/>
                </a:solidFill>
                <a:latin typeface="Oswald"/>
                <a:ea typeface="Oswald"/>
                <a:cs typeface="Oswald"/>
                <a:sym typeface="Oswald"/>
              </a:rPr>
              <a:t>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a:t>
            </a:r>
            <a:endParaRPr sz="1050" dirty="0">
              <a:solidFill>
                <a:srgbClr val="000000"/>
              </a:solidFill>
              <a:latin typeface="Oswald"/>
              <a:ea typeface="Oswald"/>
              <a:cs typeface="Oswald"/>
              <a:sym typeface="Oswald"/>
            </a:endParaRPr>
          </a:p>
        </p:txBody>
      </p:sp>
      <p:sp>
        <p:nvSpPr>
          <p:cNvPr id="226" name="Google Shape;226;p33"/>
          <p:cNvSpPr/>
          <p:nvPr/>
        </p:nvSpPr>
        <p:spPr>
          <a:xfrm>
            <a:off x="464050" y="1271909"/>
            <a:ext cx="8047433" cy="312821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b="1" dirty="0">
              <a:solidFill>
                <a:srgbClr val="434343"/>
              </a:solidFill>
              <a:latin typeface="Oswald"/>
              <a:ea typeface="Oswald"/>
              <a:cs typeface="Oswald"/>
              <a:sym typeface="Oswald"/>
            </a:endParaRPr>
          </a:p>
          <a:p>
            <a:pPr marL="166900" lvl="0" algn="ctr">
              <a:buClr>
                <a:schemeClr val="dk2"/>
              </a:buClr>
              <a:buSzPts val="1000"/>
            </a:pPr>
            <a:r>
              <a:rPr lang="ru-RU" sz="1300" b="1" dirty="0">
                <a:solidFill>
                  <a:schemeClr val="tx1"/>
                </a:solidFill>
                <a:latin typeface="Oswald"/>
                <a:ea typeface="Oswald"/>
                <a:cs typeface="Oswald"/>
                <a:sym typeface="Oswald"/>
              </a:rPr>
              <a:t>Нормативные основания</a:t>
            </a:r>
          </a:p>
          <a:p>
            <a:pPr marL="460800" indent="-293900" algn="just">
              <a:buClr>
                <a:schemeClr val="dk2"/>
              </a:buClr>
              <a:buSzPts val="1000"/>
              <a:buFont typeface="Oswald"/>
              <a:buChar char="●"/>
            </a:pPr>
            <a:r>
              <a:rPr lang="ru-RU" sz="1200" dirty="0">
                <a:solidFill>
                  <a:schemeClr val="tx1"/>
                </a:solidFill>
                <a:latin typeface="Oswald"/>
                <a:ea typeface="Oswald"/>
                <a:cs typeface="Oswald"/>
                <a:sym typeface="Oswald"/>
              </a:rPr>
              <a:t>Закон </a:t>
            </a:r>
            <a:r>
              <a:rPr lang="ru-RU" sz="1200" dirty="0">
                <a:solidFill>
                  <a:schemeClr val="tx1"/>
                </a:solidFill>
                <a:latin typeface="Oswald" panose="020B0604020202020204" charset="-52"/>
                <a:ea typeface="Oswald"/>
                <a:cs typeface="Oswald"/>
                <a:sym typeface="Oswald"/>
              </a:rPr>
              <a:t>Свердловской</a:t>
            </a:r>
            <a:r>
              <a:rPr lang="ru-RU" sz="1200" dirty="0">
                <a:solidFill>
                  <a:schemeClr val="tx1"/>
                </a:solidFill>
                <a:latin typeface="Oswald"/>
                <a:ea typeface="Oswald"/>
                <a:cs typeface="Oswald"/>
                <a:sym typeface="Oswald"/>
              </a:rPr>
              <a:t> области от 26.07.2022 № 95-ОЗ «О внесении изменения в Закон Свердловской области «Об образовании в Свердловской области»</a:t>
            </a:r>
          </a:p>
          <a:p>
            <a:pPr marL="460800" lvl="0" indent="-293900" algn="just">
              <a:buClr>
                <a:schemeClr val="dk2"/>
              </a:buClr>
              <a:buSzPts val="10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60800" indent="-293900" algn="just">
              <a:buClr>
                <a:schemeClr val="dk2"/>
              </a:buClr>
              <a:buSzPts val="10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07.06.2023 № 57-ОЗ </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20B0604020202020204" charset="-52"/>
                <a:ea typeface="Liberation Serif" panose="02020603050405020304" pitchFamily="18" charset="0"/>
                <a:cs typeface="Liberation Serif" panose="02020603050405020304" pitchFamily="18" charset="0"/>
              </a:rPr>
              <a:t>»</a:t>
            </a:r>
          </a:p>
          <a:p>
            <a:pPr marL="460800" marR="0" lvl="0" indent="-2939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60800" lvl="0" indent="-293900" algn="just">
              <a:buClr>
                <a:schemeClr val="dk2"/>
              </a:buClr>
              <a:buSzPts val="10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a:t>
            </a:r>
            <a:endParaRPr lang="ru" sz="1200"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денежная</a:t>
            </a:r>
            <a:endParaRPr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Обучающиеся, находящиеся на полном государственном обеспечении:</a:t>
            </a:r>
            <a:endParaRPr sz="1200" b="1"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a:t>
            </a:r>
            <a:r>
              <a:rPr lang="ru" sz="1200" dirty="0" smtClean="0">
                <a:solidFill>
                  <a:schemeClr val="tx1"/>
                </a:solidFill>
                <a:latin typeface="Oswald"/>
                <a:ea typeface="Oswald"/>
                <a:cs typeface="Oswald"/>
                <a:sym typeface="Oswald"/>
              </a:rPr>
              <a:t>261,7 </a:t>
            </a:r>
            <a:r>
              <a:rPr lang="ru" sz="1200" dirty="0">
                <a:solidFill>
                  <a:schemeClr val="tx1"/>
                </a:solidFill>
                <a:latin typeface="Oswald"/>
                <a:ea typeface="Oswald"/>
                <a:cs typeface="Oswald"/>
                <a:sym typeface="Oswald"/>
              </a:rPr>
              <a:t>руб. (в учебные дни, по состоянию на </a:t>
            </a:r>
            <a:r>
              <a:rPr lang="ru" sz="1200" dirty="0" smtClean="0">
                <a:solidFill>
                  <a:schemeClr val="tx1"/>
                </a:solidFill>
                <a:latin typeface="Oswald"/>
                <a:ea typeface="Oswald"/>
                <a:cs typeface="Oswald"/>
                <a:sym typeface="Oswald"/>
              </a:rPr>
              <a:t>01.01.2024)</a:t>
            </a:r>
            <a:endParaRPr sz="1200"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a:t>
            </a:r>
            <a:r>
              <a:rPr lang="ru" sz="1200" dirty="0" smtClean="0">
                <a:solidFill>
                  <a:schemeClr val="tx1"/>
                </a:solidFill>
                <a:latin typeface="Oswald"/>
                <a:ea typeface="Oswald"/>
                <a:cs typeface="Oswald"/>
                <a:sym typeface="Oswald"/>
              </a:rPr>
              <a:t>287,9 </a:t>
            </a:r>
            <a:r>
              <a:rPr lang="ru" sz="1200" dirty="0">
                <a:solidFill>
                  <a:schemeClr val="tx1"/>
                </a:solidFill>
                <a:latin typeface="Oswald"/>
                <a:ea typeface="Oswald"/>
                <a:cs typeface="Oswald"/>
                <a:sym typeface="Oswald"/>
              </a:rPr>
              <a:t>руб. ( в выходные, праздничные, каникулярные дни, по состоянию на </a:t>
            </a:r>
            <a:r>
              <a:rPr lang="ru" sz="1200" dirty="0" smtClean="0">
                <a:solidFill>
                  <a:schemeClr val="tx1"/>
                </a:solidFill>
                <a:latin typeface="Oswald"/>
                <a:ea typeface="Oswald"/>
                <a:cs typeface="Oswald"/>
                <a:sym typeface="Oswald"/>
              </a:rPr>
              <a:t>01.01.2024)</a:t>
            </a:r>
            <a:endParaRPr sz="1200" dirty="0">
              <a:solidFill>
                <a:schemeClr val="tx1"/>
              </a:solidFill>
              <a:latin typeface="Oswald"/>
              <a:ea typeface="Oswald"/>
              <a:cs typeface="Oswald"/>
              <a:sym typeface="Oswald"/>
            </a:endParaRPr>
          </a:p>
          <a:p>
            <a:pPr marL="457200" marR="0" lvl="0" indent="0" algn="ctr" rtl="0">
              <a:spcBef>
                <a:spcPts val="0"/>
              </a:spcBef>
              <a:spcAft>
                <a:spcPts val="0"/>
              </a:spcAft>
              <a:buNone/>
            </a:pPr>
            <a:r>
              <a:rPr lang="ru" sz="1200" b="1" dirty="0">
                <a:solidFill>
                  <a:schemeClr val="tx1"/>
                </a:solidFill>
                <a:latin typeface="Oswald"/>
                <a:ea typeface="Oswald"/>
                <a:cs typeface="Oswald"/>
                <a:sym typeface="Oswald"/>
              </a:rPr>
              <a:t>Обучающиеся, нуждающиеся в социальной поддержке </a:t>
            </a:r>
            <a:endParaRPr sz="1200" b="1" dirty="0">
              <a:solidFill>
                <a:schemeClr val="tx1"/>
              </a:solidFill>
              <a:latin typeface="Oswald"/>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Размер компенсации: </a:t>
            </a:r>
            <a:r>
              <a:rPr lang="ru" sz="1200" dirty="0" smtClean="0">
                <a:solidFill>
                  <a:schemeClr val="tx1"/>
                </a:solidFill>
                <a:latin typeface="Oswald"/>
                <a:ea typeface="Oswald"/>
                <a:cs typeface="Oswald"/>
                <a:sym typeface="Oswald"/>
              </a:rPr>
              <a:t>70,3 </a:t>
            </a:r>
            <a:r>
              <a:rPr lang="ru" sz="1200" dirty="0">
                <a:solidFill>
                  <a:schemeClr val="tx1"/>
                </a:solidFill>
                <a:latin typeface="Oswald"/>
                <a:ea typeface="Oswald"/>
                <a:cs typeface="Oswald"/>
                <a:sym typeface="Oswald"/>
              </a:rPr>
              <a:t>руб. (в учебные дни, при реализации образовательных программ с применением электронного обучения и дистанционных образовательных технологий, по состоянию на </a:t>
            </a:r>
            <a:r>
              <a:rPr lang="ru" sz="1200" dirty="0" smtClean="0">
                <a:solidFill>
                  <a:schemeClr val="tx1"/>
                </a:solidFill>
                <a:latin typeface="Oswald"/>
                <a:ea typeface="Oswald"/>
                <a:cs typeface="Oswald"/>
                <a:sym typeface="Oswald"/>
              </a:rPr>
              <a:t>01.01.2024)</a:t>
            </a:r>
            <a:endParaRPr sz="1200"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highlight>
                  <a:schemeClr val="lt2"/>
                </a:highlight>
                <a:latin typeface="Oswald"/>
                <a:ea typeface="Oswald"/>
                <a:cs typeface="Oswald"/>
                <a:sym typeface="Oswald"/>
              </a:rPr>
              <a:t>Периодичность выплаты</a:t>
            </a:r>
            <a:endParaRPr sz="1200" b="1" dirty="0">
              <a:solidFill>
                <a:schemeClr val="tx1"/>
              </a:solidFill>
              <a:highlight>
                <a:schemeClr val="lt2"/>
              </a:highlight>
              <a:latin typeface="Oswald"/>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200" dirty="0">
                <a:solidFill>
                  <a:schemeClr val="tx1"/>
                </a:solidFill>
                <a:latin typeface="Oswald"/>
                <a:ea typeface="Oswald"/>
                <a:cs typeface="Oswald"/>
                <a:sym typeface="Oswald"/>
              </a:rPr>
              <a:t>Ежемесячно</a:t>
            </a:r>
            <a:endParaRPr sz="1200" b="1" dirty="0">
              <a:solidFill>
                <a:schemeClr val="tx1"/>
              </a:solidFill>
              <a:highlight>
                <a:srgbClr val="FF0000"/>
              </a:highlight>
              <a:latin typeface="Oswald"/>
              <a:ea typeface="Oswald"/>
              <a:cs typeface="Oswald"/>
              <a:sym typeface="Oswald"/>
            </a:endParaRPr>
          </a:p>
          <a:p>
            <a:pPr marL="457200" lvl="0" indent="0" algn="l" rtl="0">
              <a:spcBef>
                <a:spcPts val="0"/>
              </a:spcBef>
              <a:spcAft>
                <a:spcPts val="0"/>
              </a:spcAft>
              <a:buNone/>
            </a:pPr>
            <a:endParaRPr sz="500" dirty="0">
              <a:solidFill>
                <a:srgbClr val="434343"/>
              </a:solidFill>
              <a:highlight>
                <a:srgbClr val="FF0000"/>
              </a:highlight>
              <a:latin typeface="Oswald"/>
              <a:ea typeface="Oswald"/>
              <a:cs typeface="Oswald"/>
              <a:sym typeface="Oswald"/>
            </a:endParaRPr>
          </a:p>
        </p:txBody>
      </p:sp>
      <p:sp>
        <p:nvSpPr>
          <p:cNvPr id="227" name="Google Shape;227;p33"/>
          <p:cNvSpPr txBox="1"/>
          <p:nvPr/>
        </p:nvSpPr>
        <p:spPr>
          <a:xfrm>
            <a:off x="747150" y="191912"/>
            <a:ext cx="1926900" cy="79022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0583</a:t>
            </a:r>
            <a:endParaRPr sz="1500" b="1" dirty="0">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31"/>
        <p:cNvGrpSpPr/>
        <p:nvPr/>
      </p:nvGrpSpPr>
      <p:grpSpPr>
        <a:xfrm>
          <a:off x="0" y="0"/>
          <a:ext cx="0" cy="0"/>
          <a:chOff x="0" y="0"/>
          <a:chExt cx="0" cy="0"/>
        </a:xfrm>
      </p:grpSpPr>
      <p:graphicFrame>
        <p:nvGraphicFramePr>
          <p:cNvPr id="232" name="Google Shape;232;p34"/>
          <p:cNvGraphicFramePr/>
          <p:nvPr>
            <p:extLst>
              <p:ext uri="{D42A27DB-BD31-4B8C-83A1-F6EECF244321}">
                <p14:modId xmlns:p14="http://schemas.microsoft.com/office/powerpoint/2010/main" val="2167289446"/>
              </p:ext>
            </p:extLst>
          </p:nvPr>
        </p:nvGraphicFramePr>
        <p:xfrm>
          <a:off x="258722" y="973368"/>
          <a:ext cx="8679964" cy="4020951"/>
        </p:xfrm>
        <a:graphic>
          <a:graphicData uri="http://schemas.openxmlformats.org/drawingml/2006/table">
            <a:tbl>
              <a:tblPr>
                <a:noFill/>
                <a:tableStyleId>{BF4A3D39-4975-46BA-BE83-8B02B6239DEE}</a:tableStyleId>
              </a:tblPr>
              <a:tblGrid>
                <a:gridCol w="4063298">
                  <a:extLst>
                    <a:ext uri="{9D8B030D-6E8A-4147-A177-3AD203B41FA5}">
                      <a16:colId xmlns:a16="http://schemas.microsoft.com/office/drawing/2014/main" val="20000"/>
                    </a:ext>
                  </a:extLst>
                </a:gridCol>
                <a:gridCol w="4616666">
                  <a:extLst>
                    <a:ext uri="{9D8B030D-6E8A-4147-A177-3AD203B41FA5}">
                      <a16:colId xmlns:a16="http://schemas.microsoft.com/office/drawing/2014/main" val="20001"/>
                    </a:ext>
                  </a:extLst>
                </a:gridCol>
              </a:tblGrid>
              <a:tr h="424401">
                <a:tc>
                  <a:txBody>
                    <a:bodyPr/>
                    <a:lstStyle/>
                    <a:p>
                      <a:pPr marL="0" lvl="0" indent="0" algn="l" rtl="0">
                        <a:spcBef>
                          <a:spcPts val="0"/>
                        </a:spcBef>
                        <a:spcAft>
                          <a:spcPts val="0"/>
                        </a:spcAft>
                        <a:buNone/>
                      </a:pPr>
                      <a:r>
                        <a:rPr lang="ru-RU" sz="800" b="1" dirty="0">
                          <a:latin typeface="Oswald"/>
                          <a:ea typeface="Oswald"/>
                          <a:cs typeface="Oswald"/>
                          <a:sym typeface="Oswald"/>
                        </a:rPr>
                        <a:t>Категория получателей (в соответствии с НПА Свердловской области)</a:t>
                      </a:r>
                      <a:endParaRPr sz="8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800" b="1" dirty="0">
                          <a:latin typeface="Oswald"/>
                          <a:ea typeface="Oswald"/>
                          <a:cs typeface="Oswald"/>
                          <a:sym typeface="Oswald"/>
                        </a:rPr>
                        <a:t>Порядок получения</a:t>
                      </a:r>
                      <a:endParaRPr sz="8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555996">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800" baseline="0" dirty="0">
                          <a:solidFill>
                            <a:schemeClr val="tx1"/>
                          </a:solidFill>
                          <a:latin typeface="Oswald"/>
                          <a:ea typeface="Oswald"/>
                          <a:cs typeface="Oswald"/>
                          <a:sym typeface="Oswald"/>
                        </a:rPr>
                        <a:t> служащих умерли оба родителя или единственный родитель</a:t>
                      </a:r>
                      <a:endParaRPr sz="8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800">
                          <a:latin typeface="Oswald"/>
                          <a:ea typeface="Oswald"/>
                          <a:cs typeface="Oswald"/>
                          <a:sym typeface="Oswald"/>
                        </a:rPr>
                        <a:t>Подача заявления руководителю образовательной организации</a:t>
                      </a:r>
                      <a:endParaRPr sz="8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800">
                          <a:latin typeface="Oswald"/>
                          <a:ea typeface="Oswald"/>
                          <a:cs typeface="Oswald"/>
                          <a:sym typeface="Oswald"/>
                        </a:rPr>
                        <a:t>Свидетельство о смерти обоих родителей или единственного родителя</a:t>
                      </a:r>
                      <a:endParaRPr sz="8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19240">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 sz="800" dirty="0">
                          <a:latin typeface="Oswald"/>
                          <a:ea typeface="Oswald"/>
                          <a:cs typeface="Oswald"/>
                          <a:sym typeface="Oswald"/>
                        </a:rPr>
                        <a:t>Дети-сироты</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Дети, оставшиеся без попечения родителей</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Лица из числа детей-сирот и детей, оставшихся без попечения родителей</a:t>
                      </a:r>
                      <a:endParaRPr sz="800" dirty="0">
                        <a:latin typeface="Oswald"/>
                        <a:ea typeface="Oswald"/>
                        <a:cs typeface="Oswald"/>
                        <a:sym typeface="Oswald"/>
                      </a:endParaRPr>
                    </a:p>
                  </a:txBody>
                  <a:tcPr marL="91425" marR="91425" marT="91425" marB="91425"/>
                </a:tc>
                <a:tc>
                  <a:txBody>
                    <a:bodyPr/>
                    <a:lstStyle/>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1670409">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 </a:t>
                      </a:r>
                      <a:r>
                        <a:rPr lang="ru-RU" sz="800" dirty="0">
                          <a:solidFill>
                            <a:schemeClr val="tx1"/>
                          </a:solidFill>
                          <a:latin typeface="Oswald"/>
                          <a:ea typeface="Oswald"/>
                          <a:cs typeface="Oswald"/>
                          <a:sym typeface="Oswald"/>
                        </a:rPr>
                        <a:t>Запорожской области и Херсонской области</a:t>
                      </a:r>
                      <a:r>
                        <a:rPr lang="ru" sz="800" dirty="0">
                          <a:solidFill>
                            <a:schemeClr val="tx1"/>
                          </a:solidFill>
                          <a:latin typeface="Oswald"/>
                          <a:ea typeface="Oswald"/>
                          <a:cs typeface="Oswald"/>
                          <a:sym typeface="Oswald"/>
                        </a:rPr>
                        <a:t>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b="1"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10006"/>
                  </a:ext>
                </a:extLst>
              </a:tr>
            </a:tbl>
          </a:graphicData>
        </a:graphic>
      </p:graphicFrame>
      <p:sp>
        <p:nvSpPr>
          <p:cNvPr id="233" name="Google Shape;233;p34"/>
          <p:cNvSpPr txBox="1">
            <a:spLocks noGrp="1"/>
          </p:cNvSpPr>
          <p:nvPr>
            <p:ph type="ctrTitle"/>
          </p:nvPr>
        </p:nvSpPr>
        <p:spPr>
          <a:xfrm>
            <a:off x="2674050" y="198783"/>
            <a:ext cx="5760000" cy="682487"/>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000" dirty="0">
                <a:solidFill>
                  <a:srgbClr val="000000"/>
                </a:solidFill>
                <a:latin typeface="Oswald"/>
                <a:ea typeface="Oswald"/>
                <a:cs typeface="Oswald"/>
                <a:sym typeface="Oswald"/>
              </a:rPr>
              <a:t>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a:t>
            </a:r>
            <a:endParaRPr sz="1000" dirty="0">
              <a:solidFill>
                <a:srgbClr val="000000"/>
              </a:solidFill>
              <a:latin typeface="Oswald"/>
              <a:ea typeface="Oswald"/>
              <a:cs typeface="Oswald"/>
              <a:sym typeface="Oswald"/>
            </a:endParaRPr>
          </a:p>
        </p:txBody>
      </p:sp>
      <p:sp>
        <p:nvSpPr>
          <p:cNvPr id="234" name="Google Shape;234;p34"/>
          <p:cNvSpPr txBox="1"/>
          <p:nvPr/>
        </p:nvSpPr>
        <p:spPr>
          <a:xfrm>
            <a:off x="747150" y="198783"/>
            <a:ext cx="1926900" cy="68248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0583</a:t>
            </a:r>
            <a:endParaRPr sz="1500" b="1" dirty="0">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200" dirty="0">
                <a:solidFill>
                  <a:srgbClr val="000000"/>
                </a:solidFill>
                <a:latin typeface="Oswald"/>
                <a:ea typeface="Oswald"/>
                <a:cs typeface="Oswald"/>
                <a:sym typeface="Oswald"/>
              </a:rPr>
              <a:t>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a:t>
            </a:r>
            <a:endParaRPr sz="1100" dirty="0">
              <a:solidFill>
                <a:srgbClr val="000000"/>
              </a:solidFill>
              <a:latin typeface="Onyx" panose="04050602080702020203" pitchFamily="82" charset="0"/>
              <a:ea typeface="Montserrat"/>
              <a:cs typeface="Montserrat"/>
              <a:sym typeface="Montserrat"/>
            </a:endParaRPr>
          </a:p>
        </p:txBody>
      </p:sp>
      <p:sp>
        <p:nvSpPr>
          <p:cNvPr id="240" name="Google Shape;240;p35"/>
          <p:cNvSpPr/>
          <p:nvPr/>
        </p:nvSpPr>
        <p:spPr>
          <a:xfrm>
            <a:off x="281275" y="1319350"/>
            <a:ext cx="8045400" cy="36861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100" b="1" dirty="0">
                <a:solidFill>
                  <a:schemeClr val="tx1"/>
                </a:solidFill>
                <a:latin typeface="Oswald"/>
                <a:ea typeface="Oswald"/>
                <a:cs typeface="Oswald"/>
                <a:sym typeface="Oswald"/>
              </a:rPr>
              <a:t>Нормативные основания</a:t>
            </a:r>
            <a:endParaRPr sz="1100" b="1"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lvl="0" indent="-292100" algn="l" rtl="0">
              <a:lnSpc>
                <a:spcPct val="115000"/>
              </a:lnSpc>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Постановление Правительства Свердловской области от 09.04.2020 № 232-ПП «Об установлении на территории Свердловской области денежной компенсации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a:t>
            </a:r>
            <a:endParaRPr sz="1100" dirty="0">
              <a:solidFill>
                <a:schemeClr val="tx1"/>
              </a:solidFill>
              <a:latin typeface="Onyx" panose="04050602080702020203" pitchFamily="82" charset="0"/>
              <a:ea typeface="Oswald"/>
              <a:cs typeface="Oswald"/>
              <a:sym typeface="Oswald"/>
            </a:endParaRPr>
          </a:p>
          <a:p>
            <a:pPr marL="457200" marR="0" lvl="0" indent="-292100" algn="l" rtl="0">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Приказ Министерства образования и молодежной политики Свердловской области от 10.04.2020 № 360-Д «О назначении, выплате и определении размера денежной компенсации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в государственных образовательных организациях Свердловской области и обособленных структурных подразделениях государственных образовательных организаций Свердловской области, в отношении которых функции и полномочия учредителя осуществляются Министерством образования и молодежной политики Свердловской области, муниципальных общеобразовательных организациях, расположенных на территории Свердловской области, частных общеобразовательных организациях Свердловской области по имеющим государственную аккредитацию основным общеобразовательным программам»</a:t>
            </a:r>
            <a:endParaRPr sz="1100"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r>
              <a:rPr lang="ru" sz="1100" b="1" dirty="0">
                <a:solidFill>
                  <a:schemeClr val="tx1"/>
                </a:solidFill>
                <a:latin typeface="Oswald"/>
                <a:ea typeface="Oswald"/>
                <a:cs typeface="Oswald"/>
                <a:sym typeface="Oswald"/>
              </a:rPr>
              <a:t>Форма предоставления - денежная</a:t>
            </a:r>
            <a:endParaRPr sz="1100" b="1"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marR="0" lvl="0" indent="-292100" algn="just" rtl="0">
              <a:spcBef>
                <a:spcPts val="0"/>
              </a:spcBef>
              <a:spcAft>
                <a:spcPts val="0"/>
              </a:spcAft>
              <a:buClr>
                <a:srgbClr val="434343"/>
              </a:buClr>
              <a:buSzPts val="1000"/>
              <a:buFont typeface="Oswald"/>
              <a:buChar char="●"/>
            </a:pPr>
            <a:r>
              <a:rPr lang="ru" sz="1100" dirty="0">
                <a:solidFill>
                  <a:schemeClr val="tx1"/>
                </a:solidFill>
                <a:latin typeface="Oswald"/>
                <a:ea typeface="Oswald"/>
                <a:cs typeface="Oswald"/>
                <a:sym typeface="Oswald"/>
              </a:rPr>
              <a:t>Размер компенсации: для обучающихся, обеспечивающихся 2-х разовым бесплатным питанием,  - </a:t>
            </a:r>
            <a:r>
              <a:rPr lang="ru" sz="1100" dirty="0" smtClean="0">
                <a:solidFill>
                  <a:schemeClr val="tx1"/>
                </a:solidFill>
                <a:latin typeface="Oswald"/>
                <a:ea typeface="Oswald"/>
                <a:cs typeface="Oswald"/>
                <a:sym typeface="Oswald"/>
              </a:rPr>
              <a:t>138,7 </a:t>
            </a:r>
            <a:r>
              <a:rPr lang="ru" sz="1100" dirty="0">
                <a:solidFill>
                  <a:schemeClr val="tx1"/>
                </a:solidFill>
                <a:latin typeface="Oswald"/>
                <a:ea typeface="Oswald"/>
                <a:cs typeface="Oswald"/>
                <a:sym typeface="Oswald"/>
              </a:rPr>
              <a:t>руб.</a:t>
            </a:r>
            <a:endParaRPr sz="1100" dirty="0">
              <a:solidFill>
                <a:schemeClr val="tx1"/>
              </a:solidFill>
              <a:latin typeface="Onyx" panose="04050602080702020203" pitchFamily="82" charset="0"/>
              <a:ea typeface="Oswald"/>
              <a:cs typeface="Oswald"/>
              <a:sym typeface="Oswald"/>
            </a:endParaRPr>
          </a:p>
          <a:p>
            <a:pPr marL="457200" lvl="0" indent="-292100" algn="just" rtl="0">
              <a:spcBef>
                <a:spcPts val="0"/>
              </a:spcBef>
              <a:spcAft>
                <a:spcPts val="0"/>
              </a:spcAft>
              <a:buClr>
                <a:srgbClr val="434343"/>
              </a:buClr>
              <a:buSzPts val="1000"/>
              <a:buFont typeface="Oswald"/>
              <a:buChar char="●"/>
            </a:pPr>
            <a:r>
              <a:rPr lang="ru" sz="1100" dirty="0">
                <a:solidFill>
                  <a:schemeClr val="tx1"/>
                </a:solidFill>
                <a:latin typeface="Oswald"/>
                <a:ea typeface="Oswald"/>
                <a:cs typeface="Oswald"/>
                <a:sym typeface="Oswald"/>
              </a:rPr>
              <a:t>Размер компенсации: для обучающихся, обеспечивающихся одноразовым бесплатным питанием,  - </a:t>
            </a:r>
            <a:r>
              <a:rPr lang="ru" sz="1100" dirty="0" smtClean="0">
                <a:solidFill>
                  <a:schemeClr val="tx1"/>
                </a:solidFill>
                <a:latin typeface="Oswald"/>
                <a:ea typeface="Oswald"/>
                <a:cs typeface="Oswald"/>
                <a:sym typeface="Oswald"/>
              </a:rPr>
              <a:t>70,3 </a:t>
            </a:r>
            <a:r>
              <a:rPr lang="ru" sz="1100" dirty="0">
                <a:solidFill>
                  <a:schemeClr val="tx1"/>
                </a:solidFill>
                <a:latin typeface="Oswald"/>
                <a:ea typeface="Oswald"/>
                <a:cs typeface="Oswald"/>
                <a:sym typeface="Oswald"/>
              </a:rPr>
              <a:t>руб.</a:t>
            </a:r>
            <a:endParaRPr sz="1100" dirty="0">
              <a:solidFill>
                <a:schemeClr val="tx1"/>
              </a:solidFill>
              <a:latin typeface="Onyx" panose="04050602080702020203" pitchFamily="82" charset="0"/>
              <a:ea typeface="Oswald"/>
              <a:cs typeface="Oswald"/>
              <a:sym typeface="Oswald"/>
            </a:endParaRPr>
          </a:p>
          <a:p>
            <a:pPr marL="0" marR="0" lvl="0" indent="0" algn="ctr" rtl="0">
              <a:spcBef>
                <a:spcPts val="0"/>
              </a:spcBef>
              <a:spcAft>
                <a:spcPts val="0"/>
              </a:spcAft>
              <a:buNone/>
            </a:pPr>
            <a:endParaRPr sz="1100"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r>
              <a:rPr lang="ru" sz="1100" b="1" dirty="0">
                <a:solidFill>
                  <a:schemeClr val="tx1"/>
                </a:solidFill>
                <a:latin typeface="Oswald"/>
                <a:ea typeface="Oswald"/>
                <a:cs typeface="Oswald"/>
                <a:sym typeface="Oswald"/>
              </a:rPr>
              <a:t>Периодичность выплаты</a:t>
            </a:r>
            <a:endParaRPr sz="1100" b="1" dirty="0">
              <a:solidFill>
                <a:schemeClr val="tx1"/>
              </a:solidFill>
              <a:latin typeface="Onyx" panose="04050602080702020203" pitchFamily="82" charset="0"/>
              <a:ea typeface="Oswald"/>
              <a:cs typeface="Oswald"/>
              <a:sym typeface="Oswald"/>
            </a:endParaRPr>
          </a:p>
          <a:p>
            <a:pPr marL="0" lvl="0" indent="0" algn="ctr" rtl="0">
              <a:spcBef>
                <a:spcPts val="0"/>
              </a:spcBef>
              <a:spcAft>
                <a:spcPts val="0"/>
              </a:spcAft>
              <a:buNone/>
            </a:pPr>
            <a:endParaRPr sz="1100" b="1" dirty="0">
              <a:solidFill>
                <a:schemeClr val="tx1"/>
              </a:solidFill>
              <a:latin typeface="Onyx" panose="04050602080702020203" pitchFamily="82" charset="0"/>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100" dirty="0">
                <a:solidFill>
                  <a:schemeClr val="tx1"/>
                </a:solidFill>
                <a:latin typeface="Oswald"/>
                <a:ea typeface="Oswald"/>
                <a:cs typeface="Oswald"/>
                <a:sym typeface="Oswald"/>
              </a:rPr>
              <a:t>Ежемесячно, в период освоения программ с применением электронного обучения и дистанционных образовательных технологий</a:t>
            </a:r>
            <a:endParaRPr sz="1100" dirty="0">
              <a:solidFill>
                <a:schemeClr val="tx1"/>
              </a:solidFill>
              <a:latin typeface="Onyx" panose="04050602080702020203" pitchFamily="82" charset="0"/>
              <a:ea typeface="Oswald"/>
              <a:cs typeface="Oswald"/>
              <a:sym typeface="Oswald"/>
            </a:endParaRPr>
          </a:p>
        </p:txBody>
      </p:sp>
      <p:sp>
        <p:nvSpPr>
          <p:cNvPr id="241" name="Google Shape;241;p3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0583</a:t>
            </a:r>
            <a:endParaRPr sz="1500" b="1">
              <a:latin typeface="Onyx" panose="04050602080702020203" pitchFamily="82" charset="0"/>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45"/>
        <p:cNvGrpSpPr/>
        <p:nvPr/>
      </p:nvGrpSpPr>
      <p:grpSpPr>
        <a:xfrm>
          <a:off x="0" y="0"/>
          <a:ext cx="0" cy="0"/>
          <a:chOff x="0" y="0"/>
          <a:chExt cx="0" cy="0"/>
        </a:xfrm>
      </p:grpSpPr>
      <p:sp>
        <p:nvSpPr>
          <p:cNvPr id="246" name="Google Shape;246;p3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graphicFrame>
        <p:nvGraphicFramePr>
          <p:cNvPr id="247" name="Google Shape;247;p36"/>
          <p:cNvGraphicFramePr/>
          <p:nvPr/>
        </p:nvGraphicFramePr>
        <p:xfrm>
          <a:off x="324888" y="1271770"/>
          <a:ext cx="8494225" cy="3657540"/>
        </p:xfrm>
        <a:graphic>
          <a:graphicData uri="http://schemas.openxmlformats.org/drawingml/2006/table">
            <a:tbl>
              <a:tblPr>
                <a:noFill/>
                <a:tableStyleId>{BF4A3D39-4975-46BA-BE83-8B02B6239DEE}</a:tableStyleId>
              </a:tblPr>
              <a:tblGrid>
                <a:gridCol w="4805625">
                  <a:extLst>
                    <a:ext uri="{9D8B030D-6E8A-4147-A177-3AD203B41FA5}">
                      <a16:colId xmlns:a16="http://schemas.microsoft.com/office/drawing/2014/main" val="20000"/>
                    </a:ext>
                  </a:extLst>
                </a:gridCol>
                <a:gridCol w="3688600">
                  <a:extLst>
                    <a:ext uri="{9D8B030D-6E8A-4147-A177-3AD203B41FA5}">
                      <a16:colId xmlns:a16="http://schemas.microsoft.com/office/drawing/2014/main" val="20001"/>
                    </a:ext>
                  </a:extLst>
                </a:gridCol>
              </a:tblGrid>
              <a:tr h="40390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p>
                      <a:pPr marL="0" lvl="0" indent="0" algn="l" rtl="0">
                        <a:spcBef>
                          <a:spcPts val="0"/>
                        </a:spcBef>
                        <a:spcAft>
                          <a:spcPts val="0"/>
                        </a:spcAft>
                        <a:buNone/>
                      </a:pP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highlight>
                          <a:srgbClr val="FF0000"/>
                        </a:highlight>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89475">
                <a:tc rowSpan="12">
                  <a:txBody>
                    <a:bodyPr/>
                    <a:lstStyle/>
                    <a:p>
                      <a:pPr marL="457200" lvl="0" indent="0" algn="l" rtl="0">
                        <a:spcBef>
                          <a:spcPts val="0"/>
                        </a:spcBef>
                        <a:spcAft>
                          <a:spcPts val="0"/>
                        </a:spcAft>
                        <a:buNone/>
                      </a:pPr>
                      <a:r>
                        <a:rPr lang="ru" sz="1100" b="1" dirty="0">
                          <a:latin typeface="Oswald"/>
                          <a:ea typeface="Oswald"/>
                          <a:cs typeface="Oswald"/>
                          <a:sym typeface="Oswald"/>
                        </a:rPr>
                        <a:t>Обучающиеся, обеспечиваемые  2-х разовым бесплатным питанием:</a:t>
                      </a:r>
                      <a:endParaRPr sz="1100" b="1"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Ребенок-инвалид, лица в возрасте до 18 лет, которым установлена категория «ребенок-инвалид»</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Семья, имеющая ребенка-инвалида</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Обучающиеся с ограниченными возможностями здоровья</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Родитель (законный представитель) ребенка с ограниченными возможностями здоровья</a:t>
                      </a:r>
                      <a:endParaRPr sz="1000" dirty="0">
                        <a:latin typeface="Oswald"/>
                        <a:ea typeface="Oswald"/>
                        <a:cs typeface="Oswald"/>
                        <a:sym typeface="Oswald"/>
                      </a:endParaRPr>
                    </a:p>
                    <a:p>
                      <a:pPr marL="457200" lvl="0" indent="0" algn="l" rtl="0">
                        <a:spcBef>
                          <a:spcPts val="0"/>
                        </a:spcBef>
                        <a:spcAft>
                          <a:spcPts val="0"/>
                        </a:spcAft>
                        <a:buNone/>
                      </a:pPr>
                      <a:r>
                        <a:rPr lang="ru" sz="1100" b="1" dirty="0">
                          <a:latin typeface="Oswald"/>
                          <a:ea typeface="Oswald"/>
                          <a:cs typeface="Oswald"/>
                          <a:sym typeface="Oswald"/>
                        </a:rPr>
                        <a:t>Обучающиеся, </a:t>
                      </a:r>
                      <a:r>
                        <a:rPr lang="ru" sz="1000" b="1" dirty="0">
                          <a:latin typeface="Oswald"/>
                          <a:ea typeface="Oswald"/>
                          <a:cs typeface="Oswald"/>
                          <a:sym typeface="Oswald"/>
                        </a:rPr>
                        <a:t>обеспечиваемые одноразовым бесплатным питанием:</a:t>
                      </a:r>
                      <a:endParaRPr sz="1100" b="1"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Семьи, имеющие и воспитывающие троих и более детей в возрасте до 18 лет, в том числе детей, принятых под опеку (попечительство) (детей до 23 лет, обучающихся в общеобразовательных организациях, профессиональных образовательных организациях по очной форме обучения)</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Дети-сироты</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 оставшиеся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Лица из числа детей-сирот и детей, оставшихся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Дети из числа многодетных семей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Законные представители детей-сирот, детей, оставшихся без попечения родителей</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Малоимущие семьи (семьи со среднедушевым доходом ниже величины прожиточного минимума, установленного в Свердловской области)</a:t>
                      </a:r>
                      <a:endParaRPr sz="1000" dirty="0">
                        <a:latin typeface="Oswald"/>
                        <a:ea typeface="Oswald"/>
                        <a:cs typeface="Oswald"/>
                        <a:sym typeface="Oswald"/>
                      </a:endParaRPr>
                    </a:p>
                    <a:p>
                      <a:pPr marL="179999" lvl="0" indent="-149899" algn="l" rtl="0">
                        <a:spcBef>
                          <a:spcPts val="0"/>
                        </a:spcBef>
                        <a:spcAft>
                          <a:spcPts val="0"/>
                        </a:spcAft>
                        <a:buSzPts val="1000"/>
                        <a:buFont typeface="Oswald"/>
                        <a:buChar char="●"/>
                      </a:pPr>
                      <a:r>
                        <a:rPr lang="ru" sz="1000" dirty="0">
                          <a:latin typeface="Oswald"/>
                          <a:ea typeface="Oswald"/>
                          <a:cs typeface="Oswald"/>
                          <a:sym typeface="Oswald"/>
                        </a:rPr>
                        <a:t>Отдельные категории граждан, проживающих в малоимущих семьях</a:t>
                      </a:r>
                      <a:endParaRPr sz="1000" dirty="0">
                        <a:latin typeface="Oswald"/>
                        <a:ea typeface="Oswald"/>
                        <a:cs typeface="Oswald"/>
                        <a:sym typeface="Oswald"/>
                      </a:endParaRPr>
                    </a:p>
                  </a:txBody>
                  <a:tcPr marL="91425" marR="91425" marT="91425" marB="91425"/>
                </a:tc>
                <a:tc rowSpan="12">
                  <a:txBody>
                    <a:bodyPr/>
                    <a:lstStyle/>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Подача заявления руководителю образовательной организации</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паспорта или иной документ, удостоверяющего личность заявителя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документа, подтверждающего место пребывания (жительства) заявителя на территории Свердловской области)</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Копия свидетельства о рождении или паспорт ребенка заявителя (при отсутствии в образовательной организации), в отношении которого назначается денежная компенсация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Сведения о банковских реквизитах и номере лицевого счета заявителя, открытого в кредитной организации Российской Федерации на имя заявителя</a:t>
                      </a:r>
                      <a:endParaRPr sz="1100" dirty="0">
                        <a:latin typeface="Oswald"/>
                        <a:ea typeface="Oswald"/>
                        <a:cs typeface="Oswald"/>
                        <a:sym typeface="Oswald"/>
                      </a:endParaRPr>
                    </a:p>
                    <a:p>
                      <a:pPr marL="179999" lvl="0" indent="-155575" algn="l" rtl="0">
                        <a:lnSpc>
                          <a:spcPct val="100000"/>
                        </a:lnSpc>
                        <a:spcBef>
                          <a:spcPts val="0"/>
                        </a:spcBef>
                        <a:spcAft>
                          <a:spcPts val="0"/>
                        </a:spcAft>
                        <a:buSzPts val="1100"/>
                        <a:buFont typeface="Oswald"/>
                        <a:buChar char="●"/>
                      </a:pPr>
                      <a:r>
                        <a:rPr lang="ru" sz="1100" dirty="0">
                          <a:latin typeface="Oswald"/>
                          <a:ea typeface="Oswald"/>
                          <a:cs typeface="Oswald"/>
                          <a:sym typeface="Oswald"/>
                        </a:rPr>
                        <a:t>Заявление о согласии на обработку персональных данных заявителя, обучающегося из числа отдельных категорий и (или) обучающегося с ОВЗ в соответствии с законодательством Российской Федерации</a:t>
                      </a:r>
                      <a:endParaRPr sz="1100" dirty="0">
                        <a:latin typeface="Oswald"/>
                        <a:ea typeface="Oswald"/>
                        <a:cs typeface="Oswald"/>
                        <a:sym typeface="Oswald"/>
                      </a:endParaRPr>
                    </a:p>
                    <a:p>
                      <a:pPr marL="0" lvl="0" indent="0" algn="l" rtl="0">
                        <a:spcBef>
                          <a:spcPts val="0"/>
                        </a:spcBef>
                        <a:spcAft>
                          <a:spcPts val="0"/>
                        </a:spcAft>
                        <a:buNone/>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1426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6317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27005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4"/>
                  </a:ext>
                </a:extLst>
              </a:tr>
              <a:tr h="4891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2080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r h="1915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2287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8"/>
                  </a:ext>
                </a:extLst>
              </a:tr>
              <a:tr h="17495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9"/>
                  </a:ext>
                </a:extLst>
              </a:tr>
              <a:tr h="2659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0"/>
                  </a:ext>
                </a:extLst>
              </a:tr>
              <a:tr h="291400">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1"/>
                  </a:ext>
                </a:extLst>
              </a:tr>
              <a:tr h="489125">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12"/>
                  </a:ext>
                </a:extLst>
              </a:tr>
            </a:tbl>
          </a:graphicData>
        </a:graphic>
      </p:graphicFrame>
      <p:sp>
        <p:nvSpPr>
          <p:cNvPr id="248" name="Google Shape;248;p3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sp>
        <p:nvSpPr>
          <p:cNvPr id="249" name="Google Shape;249;p3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100" dirty="0">
                <a:solidFill>
                  <a:srgbClr val="000000"/>
                </a:solidFill>
                <a:latin typeface="Oswald" panose="00000500000000000000" pitchFamily="2" charset="-52"/>
                <a:ea typeface="Oswald"/>
                <a:cs typeface="Oswald"/>
                <a:sym typeface="Oswald"/>
              </a:rPr>
              <a:t>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a:t>
            </a:r>
            <a:endParaRPr sz="1100" dirty="0">
              <a:solidFill>
                <a:srgbClr val="000000"/>
              </a:solidFill>
              <a:latin typeface="Oswald" panose="00000500000000000000" pitchFamily="2" charset="-52"/>
              <a:ea typeface="Oswald"/>
              <a:cs typeface="Oswald"/>
              <a:sym typeface="Oswald"/>
            </a:endParaRPr>
          </a:p>
          <a:p>
            <a:pPr marL="0" lvl="0" indent="0" algn="l" rtl="0">
              <a:lnSpc>
                <a:spcPct val="90000"/>
              </a:lnSpc>
              <a:spcBef>
                <a:spcPts val="0"/>
              </a:spcBef>
              <a:spcAft>
                <a:spcPts val="0"/>
              </a:spcAft>
              <a:buNone/>
            </a:pPr>
            <a:r>
              <a:rPr lang="ru" sz="1100" dirty="0">
                <a:solidFill>
                  <a:srgbClr val="000000"/>
                </a:solidFill>
                <a:latin typeface="Oswald" panose="00000500000000000000" pitchFamily="2" charset="-52"/>
                <a:ea typeface="Oswald"/>
                <a:cs typeface="Oswald"/>
                <a:sym typeface="Oswald"/>
              </a:rPr>
              <a:t>(за исключением обучающихся, находящихся на полном государственном обеспечении)</a:t>
            </a:r>
            <a:endParaRPr sz="1000" dirty="0">
              <a:solidFill>
                <a:srgbClr val="000000"/>
              </a:solidFill>
              <a:latin typeface="Oswald" panose="00000500000000000000" pitchFamily="2" charset="-52"/>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24"/>
        <p:cNvGrpSpPr/>
        <p:nvPr/>
      </p:nvGrpSpPr>
      <p:grpSpPr>
        <a:xfrm>
          <a:off x="0" y="0"/>
          <a:ext cx="0" cy="0"/>
          <a:chOff x="0" y="0"/>
          <a:chExt cx="0" cy="0"/>
        </a:xfrm>
      </p:grpSpPr>
      <p:sp>
        <p:nvSpPr>
          <p:cNvPr id="225" name="Google Shape;225;p33"/>
          <p:cNvSpPr txBox="1">
            <a:spLocks noGrp="1"/>
          </p:cNvSpPr>
          <p:nvPr>
            <p:ph type="ctrTitle"/>
          </p:nvPr>
        </p:nvSpPr>
        <p:spPr>
          <a:xfrm>
            <a:off x="2674050" y="259645"/>
            <a:ext cx="5760000" cy="598312"/>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200" dirty="0">
                <a:solidFill>
                  <a:schemeClr val="tx1"/>
                </a:solidFill>
                <a:latin typeface="Oswald" panose="00000500000000000000" pitchFamily="2" charset="-52"/>
                <a:ea typeface="Oswald"/>
                <a:cs typeface="Oswald"/>
                <a:sym typeface="Oswald"/>
              </a:rPr>
              <a:t>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a:t>
            </a:r>
            <a:r>
              <a:rPr lang="ru-RU" sz="1200" dirty="0">
                <a:solidFill>
                  <a:srgbClr val="000000"/>
                </a:solidFill>
                <a:latin typeface="Oswald" panose="00000500000000000000" pitchFamily="2" charset="-52"/>
                <a:ea typeface="Oswald"/>
                <a:cs typeface="Oswald"/>
                <a:sym typeface="Oswald"/>
              </a:rPr>
              <a:t/>
            </a:r>
            <a:br>
              <a:rPr lang="ru-RU" sz="1200" dirty="0">
                <a:solidFill>
                  <a:srgbClr val="000000"/>
                </a:solidFill>
                <a:latin typeface="Oswald" panose="00000500000000000000" pitchFamily="2" charset="-52"/>
                <a:ea typeface="Oswald"/>
                <a:cs typeface="Oswald"/>
                <a:sym typeface="Oswald"/>
              </a:rPr>
            </a:br>
            <a:endParaRPr sz="1200" dirty="0">
              <a:solidFill>
                <a:srgbClr val="000000"/>
              </a:solidFill>
              <a:latin typeface="Oswald" panose="00000500000000000000" pitchFamily="2" charset="-52"/>
              <a:ea typeface="Oswald"/>
              <a:cs typeface="Oswald"/>
              <a:sym typeface="Oswald"/>
            </a:endParaRPr>
          </a:p>
        </p:txBody>
      </p:sp>
      <p:sp>
        <p:nvSpPr>
          <p:cNvPr id="226" name="Google Shape;226;p33"/>
          <p:cNvSpPr/>
          <p:nvPr/>
        </p:nvSpPr>
        <p:spPr>
          <a:xfrm>
            <a:off x="464050" y="1195575"/>
            <a:ext cx="8053500" cy="3795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b="1" dirty="0">
              <a:solidFill>
                <a:srgbClr val="434343"/>
              </a:solidFill>
              <a:latin typeface="Oswald" panose="00000500000000000000" pitchFamily="2" charset="-52"/>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Нормативные основания</a:t>
            </a:r>
            <a:endParaRPr sz="1300" b="1" dirty="0">
              <a:solidFill>
                <a:schemeClr val="tx1"/>
              </a:solidFill>
              <a:latin typeface="Oswald" panose="00000500000000000000" pitchFamily="2" charset="-52"/>
              <a:ea typeface="Oswald"/>
              <a:cs typeface="Oswald"/>
              <a:sym typeface="Oswald"/>
            </a:endParaRPr>
          </a:p>
          <a:p>
            <a:pPr marL="460800" marR="0" lvl="0" indent="-2939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60800" lvl="0" indent="-293900" algn="just">
              <a:buClr>
                <a:schemeClr val="dk2"/>
              </a:buClr>
              <a:buSzPts val="1000"/>
              <a:buFont typeface="Oswald"/>
              <a:buChar char="●"/>
            </a:pPr>
            <a:r>
              <a:rPr lang="ru-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marR="0" lvl="0" indent="-293900" algn="just" rtl="0">
              <a:spcBef>
                <a:spcPts val="0"/>
              </a:spcBef>
              <a:spcAft>
                <a:spcPts val="0"/>
              </a:spcAft>
              <a:buClr>
                <a:schemeClr val="dk2"/>
              </a:buClr>
              <a:buSzPts val="1000"/>
              <a:buFont typeface="Oswald"/>
              <a:buChar char="●"/>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Форма предоставления - денежная</a:t>
            </a:r>
            <a:endParaRPr sz="13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Обучающиеся, находящиеся на полном государственном обеспечении:</a:t>
            </a:r>
            <a:endParaRPr sz="1300" b="1" dirty="0">
              <a:solidFill>
                <a:schemeClr val="tx1"/>
              </a:solidFill>
              <a:latin typeface="Oswald" panose="00000500000000000000" pitchFamily="2" charset="-52"/>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Размер компенсации: </a:t>
            </a:r>
            <a:r>
              <a:rPr lang="ru" sz="1200" dirty="0" smtClean="0">
                <a:solidFill>
                  <a:schemeClr val="tx1"/>
                </a:solidFill>
                <a:latin typeface="Oswald" panose="00000500000000000000" pitchFamily="2" charset="-52"/>
                <a:ea typeface="Oswald"/>
                <a:cs typeface="Oswald"/>
                <a:sym typeface="Oswald"/>
              </a:rPr>
              <a:t>261,7 </a:t>
            </a:r>
            <a:r>
              <a:rPr lang="ru" sz="1200" dirty="0">
                <a:solidFill>
                  <a:schemeClr val="tx1"/>
                </a:solidFill>
                <a:latin typeface="Oswald" panose="00000500000000000000" pitchFamily="2" charset="-52"/>
                <a:ea typeface="Oswald"/>
                <a:cs typeface="Oswald"/>
                <a:sym typeface="Oswald"/>
              </a:rPr>
              <a:t>руб. (в учебные дни, по состоянию на </a:t>
            </a:r>
            <a:r>
              <a:rPr lang="ru" sz="1200" dirty="0" smtClean="0">
                <a:solidFill>
                  <a:schemeClr val="tx1"/>
                </a:solidFill>
                <a:latin typeface="Oswald" panose="00000500000000000000" pitchFamily="2" charset="-52"/>
                <a:ea typeface="Oswald"/>
                <a:cs typeface="Oswald"/>
                <a:sym typeface="Oswald"/>
              </a:rPr>
              <a:t>01.01.2024)</a:t>
            </a:r>
            <a:endParaRPr sz="1200" dirty="0">
              <a:solidFill>
                <a:schemeClr val="tx1"/>
              </a:solidFill>
              <a:latin typeface="Oswald" panose="00000500000000000000" pitchFamily="2" charset="-52"/>
              <a:ea typeface="Oswald"/>
              <a:cs typeface="Oswald"/>
              <a:sym typeface="Oswald"/>
            </a:endParaRPr>
          </a:p>
          <a:p>
            <a:pPr marL="457200" marR="0" lvl="0" indent="-292100" algn="just"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Размер компенсации: </a:t>
            </a:r>
            <a:r>
              <a:rPr lang="ru" sz="1200" dirty="0" smtClean="0">
                <a:solidFill>
                  <a:schemeClr val="tx1"/>
                </a:solidFill>
                <a:latin typeface="Oswald" panose="00000500000000000000" pitchFamily="2" charset="-52"/>
                <a:ea typeface="Oswald"/>
                <a:cs typeface="Oswald"/>
                <a:sym typeface="Oswald"/>
              </a:rPr>
              <a:t>287,9 </a:t>
            </a:r>
            <a:r>
              <a:rPr lang="ru" sz="1200" dirty="0">
                <a:solidFill>
                  <a:schemeClr val="tx1"/>
                </a:solidFill>
                <a:latin typeface="Oswald" panose="00000500000000000000" pitchFamily="2" charset="-52"/>
                <a:ea typeface="Oswald"/>
                <a:cs typeface="Oswald"/>
                <a:sym typeface="Oswald"/>
              </a:rPr>
              <a:t>руб. (в выходные, праздничные, каникулярные дни, по состоянию на </a:t>
            </a:r>
            <a:r>
              <a:rPr lang="ru" sz="1200" dirty="0" smtClean="0">
                <a:solidFill>
                  <a:schemeClr val="tx1"/>
                </a:solidFill>
                <a:latin typeface="Oswald" panose="00000500000000000000" pitchFamily="2" charset="-52"/>
                <a:ea typeface="Oswald"/>
                <a:cs typeface="Oswald"/>
                <a:sym typeface="Oswald"/>
              </a:rPr>
              <a:t>01.01.2024)</a:t>
            </a:r>
            <a:endParaRPr sz="1200" dirty="0">
              <a:solidFill>
                <a:schemeClr val="tx1"/>
              </a:solidFill>
              <a:latin typeface="Oswald" panose="00000500000000000000" pitchFamily="2" charset="-52"/>
              <a:ea typeface="Oswald"/>
              <a:cs typeface="Oswald"/>
              <a:sym typeface="Oswald"/>
            </a:endParaRPr>
          </a:p>
          <a:p>
            <a:pPr marL="457200" marR="0" lvl="0" indent="0" algn="ctr"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highlight>
                  <a:schemeClr val="lt2"/>
                </a:highlight>
                <a:latin typeface="Oswald" panose="00000500000000000000" pitchFamily="2" charset="-52"/>
                <a:ea typeface="Oswald"/>
                <a:cs typeface="Oswald"/>
                <a:sym typeface="Oswald"/>
              </a:rPr>
              <a:t>Периодичность выплаты</a:t>
            </a:r>
            <a:endParaRPr sz="1300" b="1" dirty="0">
              <a:solidFill>
                <a:schemeClr val="tx1"/>
              </a:solidFill>
              <a:highlight>
                <a:schemeClr val="lt2"/>
              </a:highlight>
              <a:latin typeface="Oswald" panose="00000500000000000000" pitchFamily="2" charset="-52"/>
              <a:ea typeface="Oswald"/>
              <a:cs typeface="Oswald"/>
              <a:sym typeface="Oswald"/>
            </a:endParaRPr>
          </a:p>
          <a:p>
            <a:pPr marL="457200" lvl="0" indent="-292100" algn="l" rtl="0">
              <a:spcBef>
                <a:spcPts val="0"/>
              </a:spcBef>
              <a:spcAft>
                <a:spcPts val="0"/>
              </a:spcAft>
              <a:buClr>
                <a:schemeClr val="dk2"/>
              </a:buClr>
              <a:buSzPts val="1000"/>
              <a:buFont typeface="Oswald"/>
              <a:buChar char="●"/>
            </a:pPr>
            <a:r>
              <a:rPr lang="ru" sz="1200" dirty="0">
                <a:solidFill>
                  <a:schemeClr val="tx1"/>
                </a:solidFill>
                <a:latin typeface="Oswald" panose="00000500000000000000" pitchFamily="2" charset="-52"/>
                <a:ea typeface="Oswald"/>
                <a:cs typeface="Oswald"/>
                <a:sym typeface="Oswald"/>
              </a:rPr>
              <a:t>Ежемесячно</a:t>
            </a:r>
            <a:endParaRPr sz="1200" b="1" dirty="0">
              <a:solidFill>
                <a:schemeClr val="tx1"/>
              </a:solidFill>
              <a:highlight>
                <a:srgbClr val="FF0000"/>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500" dirty="0">
              <a:solidFill>
                <a:srgbClr val="434343"/>
              </a:solidFill>
              <a:highlight>
                <a:srgbClr val="FF0000"/>
              </a:highlight>
              <a:latin typeface="Oswald" panose="00000500000000000000" pitchFamily="2" charset="-52"/>
              <a:ea typeface="Oswald"/>
              <a:cs typeface="Oswald"/>
              <a:sym typeface="Oswald"/>
            </a:endParaRPr>
          </a:p>
        </p:txBody>
      </p:sp>
      <p:sp>
        <p:nvSpPr>
          <p:cNvPr id="227" name="Google Shape;227;p33"/>
          <p:cNvSpPr txBox="1"/>
          <p:nvPr/>
        </p:nvSpPr>
        <p:spPr>
          <a:xfrm>
            <a:off x="747150" y="150257"/>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Oswald"/>
                <a:sym typeface="Oswald"/>
              </a:rPr>
              <a:t>КОД МЕРЫ 0583</a:t>
            </a:r>
            <a:endParaRPr sz="1500" b="1" dirty="0">
              <a:latin typeface="Oswald" panose="00000500000000000000" pitchFamily="2" charset="-52"/>
              <a:ea typeface="Oswald"/>
              <a:cs typeface="Oswald"/>
              <a:sym typeface="Oswald"/>
            </a:endParaRPr>
          </a:p>
        </p:txBody>
      </p:sp>
    </p:spTree>
    <p:extLst>
      <p:ext uri="{BB962C8B-B14F-4D97-AF65-F5344CB8AC3E}">
        <p14:creationId xmlns:p14="http://schemas.microsoft.com/office/powerpoint/2010/main" val="43405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17"/>
        <p:cNvGrpSpPr/>
        <p:nvPr/>
      </p:nvGrpSpPr>
      <p:grpSpPr>
        <a:xfrm>
          <a:off x="0" y="0"/>
          <a:ext cx="0" cy="0"/>
          <a:chOff x="0" y="0"/>
          <a:chExt cx="0" cy="0"/>
        </a:xfrm>
      </p:grpSpPr>
      <p:graphicFrame>
        <p:nvGraphicFramePr>
          <p:cNvPr id="218" name="Google Shape;218;p32"/>
          <p:cNvGraphicFramePr/>
          <p:nvPr>
            <p:extLst>
              <p:ext uri="{D42A27DB-BD31-4B8C-83A1-F6EECF244321}">
                <p14:modId xmlns:p14="http://schemas.microsoft.com/office/powerpoint/2010/main" val="2077516666"/>
              </p:ext>
            </p:extLst>
          </p:nvPr>
        </p:nvGraphicFramePr>
        <p:xfrm>
          <a:off x="324888" y="1271770"/>
          <a:ext cx="8494225" cy="3246060"/>
        </p:xfrm>
        <a:graphic>
          <a:graphicData uri="http://schemas.openxmlformats.org/drawingml/2006/table">
            <a:tbl>
              <a:tblPr>
                <a:noFill/>
                <a:tableStyleId>{BF4A3D39-4975-46BA-BE83-8B02B6239DEE}</a:tableStyleId>
              </a:tblPr>
              <a:tblGrid>
                <a:gridCol w="2928521">
                  <a:extLst>
                    <a:ext uri="{9D8B030D-6E8A-4147-A177-3AD203B41FA5}">
                      <a16:colId xmlns:a16="http://schemas.microsoft.com/office/drawing/2014/main" val="20000"/>
                    </a:ext>
                  </a:extLst>
                </a:gridCol>
                <a:gridCol w="5565704">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894204">
                <a:tc>
                  <a:txBody>
                    <a:bodyPr/>
                    <a:lstStyle/>
                    <a:p>
                      <a:pPr marL="179999" marR="0" lvl="0" indent="-156249"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solidFill>
                            <a:schemeClr val="tx1"/>
                          </a:solidFill>
                          <a:latin typeface="Oswald"/>
                          <a:ea typeface="Oswald"/>
                          <a:cs typeface="Oswald"/>
                          <a:sym typeface="Oswald"/>
                        </a:rPr>
                        <a:t>Лица, потерявшие в период обучения обоих родителей или единственного родителя</a:t>
                      </a:r>
                      <a:endParaRPr sz="1100" dirty="0">
                        <a:solidFill>
                          <a:schemeClr val="tx1"/>
                        </a:solidFill>
                        <a:latin typeface="Oswald"/>
                        <a:ea typeface="Oswald"/>
                        <a:cs typeface="Oswald"/>
                        <a:sym typeface="Oswald"/>
                      </a:endParaRPr>
                    </a:p>
                  </a:txBody>
                  <a:tcPr marL="91425" marR="91425" marT="91425" marB="91425"/>
                </a:tc>
                <a:tc rowSpan="2">
                  <a:txBody>
                    <a:bodyPr/>
                    <a:lstStyle/>
                    <a:p>
                      <a:pPr marL="179999" lvl="0" indent="-155575" algn="l" rtl="0">
                        <a:spcBef>
                          <a:spcPts val="0"/>
                        </a:spcBef>
                        <a:spcAft>
                          <a:spcPts val="0"/>
                        </a:spcAft>
                        <a:buSzPts val="1100"/>
                        <a:buFont typeface="Oswald"/>
                        <a:buChar char="●"/>
                      </a:pPr>
                      <a:r>
                        <a:rPr lang="ru-RU" sz="1100" dirty="0">
                          <a:latin typeface="Oswald"/>
                          <a:ea typeface="Oswald"/>
                          <a:cs typeface="Oswald"/>
                          <a:sym typeface="Oswald"/>
                        </a:rPr>
                        <a:t>Подача заявления руководителю образовательной организации</a:t>
                      </a:r>
                    </a:p>
                    <a:p>
                      <a:pPr marL="179999" marR="0" lvl="0" indent="-155575"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solidFill>
                            <a:schemeClr val="tx1"/>
                          </a:solidFill>
                          <a:latin typeface="Oswald"/>
                          <a:ea typeface="Oswald"/>
                          <a:cs typeface="Oswald"/>
                          <a:sym typeface="Oswald"/>
                        </a:rPr>
                        <a:t>Свидетельство о смерти обоих родителей или единственного родителя</a:t>
                      </a: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24424" lvl="0" indent="0" algn="l" rtl="0">
                        <a:spcBef>
                          <a:spcPts val="0"/>
                        </a:spcBef>
                        <a:spcAft>
                          <a:spcPts val="0"/>
                        </a:spcAft>
                        <a:buSzPts val="1100"/>
                        <a:buFont typeface="Oswald"/>
                        <a:buNone/>
                      </a:pPr>
                      <a:endParaRPr lang="ru-RU" sz="1100" dirty="0">
                        <a:latin typeface="Oswald"/>
                        <a:ea typeface="Oswald"/>
                        <a:cs typeface="Oswald"/>
                        <a:sym typeface="Oswald"/>
                      </a:endParaRPr>
                    </a:p>
                    <a:p>
                      <a:pPr marL="179999" marR="0" lvl="0" indent="-155575" algn="l" defTabSz="342900" rtl="0" eaLnBrk="1" fontAlgn="auto" latinLnBrk="0" hangingPunct="1">
                        <a:lnSpc>
                          <a:spcPct val="100000"/>
                        </a:lnSpc>
                        <a:spcBef>
                          <a:spcPts val="0"/>
                        </a:spcBef>
                        <a:spcAft>
                          <a:spcPts val="0"/>
                        </a:spcAft>
                        <a:buClrTx/>
                        <a:buSzPts val="1100"/>
                        <a:buFont typeface="Oswald"/>
                        <a:buChar char="●"/>
                        <a:tabLst/>
                        <a:defRPr/>
                      </a:pPr>
                      <a:r>
                        <a:rPr lang="ru-RU" sz="1100" dirty="0">
                          <a:latin typeface="Oswald"/>
                          <a:ea typeface="Oswald"/>
                          <a:cs typeface="Oswald"/>
                          <a:sym typeface="Oswald"/>
                        </a:rPr>
                        <a:t>Подача заявления руководителю образовательной организации</a:t>
                      </a:r>
                    </a:p>
                    <a:p>
                      <a:pPr marL="179999" lvl="0" indent="-155575" algn="l" rtl="0">
                        <a:spcBef>
                          <a:spcPts val="0"/>
                        </a:spcBef>
                        <a:spcAft>
                          <a:spcPts val="0"/>
                        </a:spcAft>
                        <a:buSzPts val="1100"/>
                        <a:buFont typeface="Oswald"/>
                        <a:buChar char="●"/>
                      </a:pPr>
                      <a:r>
                        <a:rPr lang="ru-RU" sz="11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24424" lvl="0" indent="0" algn="l" rtl="0">
                        <a:spcBef>
                          <a:spcPts val="0"/>
                        </a:spcBef>
                        <a:spcAft>
                          <a:spcPts val="0"/>
                        </a:spcAft>
                        <a:buSzPts val="1100"/>
                        <a:buFont typeface="Oswald"/>
                        <a:buNone/>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590775">
                <a:tc>
                  <a:txBody>
                    <a:bodyPr/>
                    <a:lstStyle/>
                    <a:p>
                      <a:pPr marL="179999" lvl="0" indent="-156249" algn="l" rtl="0">
                        <a:spcBef>
                          <a:spcPts val="0"/>
                        </a:spcBef>
                        <a:spcAft>
                          <a:spcPts val="0"/>
                        </a:spcAft>
                        <a:buSzPts val="1100"/>
                        <a:buFont typeface="Oswald"/>
                        <a:buChar char="●"/>
                      </a:pPr>
                      <a:r>
                        <a:rPr lang="ru-RU" sz="1100" dirty="0">
                          <a:latin typeface="Oswald"/>
                          <a:ea typeface="Oswald"/>
                          <a:cs typeface="Oswald"/>
                          <a:sym typeface="Oswald"/>
                        </a:rPr>
                        <a:t>лица из числа детей-сирот и детей, оставшихся без попечения родителей</a:t>
                      </a:r>
                    </a:p>
                    <a:p>
                      <a:pPr marL="179999" lvl="0" indent="-156249" algn="l" rtl="0">
                        <a:spcBef>
                          <a:spcPts val="0"/>
                        </a:spcBef>
                        <a:spcAft>
                          <a:spcPts val="0"/>
                        </a:spcAft>
                        <a:buSzPts val="1100"/>
                        <a:buFont typeface="Oswald"/>
                        <a:buChar char="●"/>
                      </a:pPr>
                      <a:endParaRPr sz="1100" dirty="0">
                        <a:latin typeface="Oswald"/>
                        <a:ea typeface="Oswald"/>
                        <a:cs typeface="Oswald"/>
                        <a:sym typeface="Oswald"/>
                      </a:endParaRPr>
                    </a:p>
                  </a:txBody>
                  <a:tcPr marL="91425" marR="91425" marT="91425" marB="91425"/>
                </a:tc>
                <a:tc vMerge="1">
                  <a:txBody>
                    <a:bodyPr/>
                    <a:lstStyle/>
                    <a:p>
                      <a:pPr marL="179999" lvl="0" indent="-155575" algn="l" rtl="0">
                        <a:spcBef>
                          <a:spcPts val="0"/>
                        </a:spcBef>
                        <a:spcAft>
                          <a:spcPts val="0"/>
                        </a:spcAft>
                        <a:buSzPts val="1100"/>
                        <a:buFont typeface="Oswald"/>
                        <a:buChar char="●"/>
                      </a:pPr>
                      <a:endParaRPr sz="11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bl>
          </a:graphicData>
        </a:graphic>
      </p:graphicFrame>
      <p:sp>
        <p:nvSpPr>
          <p:cNvPr id="219" name="Google Shape;219;p3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200" dirty="0">
                <a:solidFill>
                  <a:schemeClr val="tx1"/>
                </a:solidFill>
                <a:latin typeface="Oswald" panose="00000500000000000000" pitchFamily="2" charset="-52"/>
                <a:ea typeface="Oswald"/>
                <a:cs typeface="Oswald"/>
                <a:sym typeface="Oswald"/>
              </a:rPr>
              <a:t>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a:t>
            </a:r>
            <a:endParaRPr sz="1000" dirty="0">
              <a:solidFill>
                <a:schemeClr val="tx1"/>
              </a:solidFill>
              <a:latin typeface="Oswald" panose="00000500000000000000" pitchFamily="2" charset="-52"/>
              <a:ea typeface="Montserrat"/>
              <a:cs typeface="Montserrat"/>
              <a:sym typeface="Montserrat"/>
            </a:endParaRPr>
          </a:p>
        </p:txBody>
      </p:sp>
      <p:sp>
        <p:nvSpPr>
          <p:cNvPr id="220" name="Google Shape;220;p3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0583</a:t>
            </a:r>
            <a:endParaRPr sz="1500" b="1">
              <a:latin typeface="Oswald" panose="00000500000000000000" pitchFamily="2" charset="-52"/>
              <a:ea typeface="Oswald"/>
              <a:cs typeface="Oswald"/>
              <a:sym typeface="Oswald"/>
            </a:endParaRPr>
          </a:p>
        </p:txBody>
      </p:sp>
    </p:spTree>
    <p:extLst>
      <p:ext uri="{BB962C8B-B14F-4D97-AF65-F5344CB8AC3E}">
        <p14:creationId xmlns:p14="http://schemas.microsoft.com/office/powerpoint/2010/main" val="367410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53"/>
        <p:cNvGrpSpPr/>
        <p:nvPr/>
      </p:nvGrpSpPr>
      <p:grpSpPr>
        <a:xfrm>
          <a:off x="0" y="0"/>
          <a:ext cx="0" cy="0"/>
          <a:chOff x="0" y="0"/>
          <a:chExt cx="0" cy="0"/>
        </a:xfrm>
      </p:grpSpPr>
      <p:sp>
        <p:nvSpPr>
          <p:cNvPr id="254" name="Google Shape;254;p37"/>
          <p:cNvSpPr txBox="1">
            <a:spLocks noGrp="1"/>
          </p:cNvSpPr>
          <p:nvPr>
            <p:ph type="ctrTitle"/>
          </p:nvPr>
        </p:nvSpPr>
        <p:spPr>
          <a:xfrm>
            <a:off x="2674050" y="225779"/>
            <a:ext cx="5760000" cy="508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a:t>
            </a:r>
            <a:endParaRPr sz="2600" dirty="0">
              <a:solidFill>
                <a:srgbClr val="000000"/>
              </a:solidFill>
              <a:latin typeface="Old English Text MT" panose="03040902040508030806" pitchFamily="66" charset="0"/>
              <a:ea typeface="Oswald"/>
              <a:cs typeface="Oswald"/>
              <a:sym typeface="Oswald"/>
            </a:endParaRPr>
          </a:p>
        </p:txBody>
      </p:sp>
      <p:sp>
        <p:nvSpPr>
          <p:cNvPr id="255" name="Google Shape;255;p37"/>
          <p:cNvSpPr/>
          <p:nvPr/>
        </p:nvSpPr>
        <p:spPr>
          <a:xfrm>
            <a:off x="380550" y="846666"/>
            <a:ext cx="8053500" cy="395111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300" b="1" dirty="0">
                <a:solidFill>
                  <a:schemeClr val="tx1"/>
                </a:solidFill>
                <a:latin typeface="Oswald"/>
                <a:ea typeface="Oswald"/>
                <a:cs typeface="Oswald"/>
                <a:sym typeface="Oswald"/>
              </a:rPr>
              <a:t>Нормативные основания</a:t>
            </a:r>
            <a:endParaRPr sz="1300" b="1" dirty="0">
              <a:solidFill>
                <a:schemeClr val="tx1"/>
              </a:solidFill>
              <a:latin typeface="Old English Text MT" panose="03040902040508030806" pitchFamily="66" charset="0"/>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Закон Свердловской области от 26.07.2022 № 95-ОЗ «О внесении изменения в Закон Свердловской области «Об образовании в Свердловской области»</a:t>
            </a:r>
          </a:p>
          <a:p>
            <a:pPr marL="457200" indent="-317500" algn="just">
              <a:buClr>
                <a:schemeClr val="dk2"/>
              </a:buClr>
              <a:buSzPts val="1400"/>
              <a:buFont typeface="Oswald"/>
              <a:buChar char="●"/>
            </a:pPr>
            <a:r>
              <a:rPr lang="ru" sz="1200" dirty="0">
                <a:solidFill>
                  <a:schemeClr val="tx1"/>
                </a:solidFill>
                <a:latin typeface="Oswald"/>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lvl="0" indent="-317500" algn="just">
              <a:buClr>
                <a:schemeClr val="dk2"/>
              </a:buClr>
              <a:buSzPts val="14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57200" indent="-317500" algn="just">
              <a:buClr>
                <a:schemeClr val="dk2"/>
              </a:buClr>
              <a:buSzPts val="14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07.06.2023 № 57-ОЗ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57200" lvl="0" indent="-317500" algn="just">
              <a:buClr>
                <a:schemeClr val="dk2"/>
              </a:buClr>
              <a:buSzPts val="14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endParaRPr sz="1200" dirty="0">
              <a:solidFill>
                <a:schemeClr val="tx1"/>
              </a:solidFill>
              <a:latin typeface="Old English Text MT" panose="03040902040508030806" pitchFamily="66"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денежная</a:t>
            </a:r>
            <a:endParaRPr sz="1200" b="1" dirty="0">
              <a:solidFill>
                <a:schemeClr val="tx1"/>
              </a:solidFill>
              <a:latin typeface="Old English Text MT" panose="03040902040508030806" pitchFamily="66" charset="0"/>
              <a:ea typeface="Oswald"/>
              <a:cs typeface="Oswald"/>
              <a:sym typeface="Oswald"/>
            </a:endParaRPr>
          </a:p>
          <a:p>
            <a:pPr marL="457200" marR="0" lvl="0" indent="-317500" algn="just"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Размер компенсации: </a:t>
            </a:r>
            <a:r>
              <a:rPr lang="ru" sz="1200" dirty="0" smtClean="0">
                <a:solidFill>
                  <a:schemeClr val="tx1"/>
                </a:solidFill>
                <a:latin typeface="Oswald"/>
                <a:ea typeface="Oswald"/>
                <a:cs typeface="Oswald"/>
                <a:sym typeface="Oswald"/>
              </a:rPr>
              <a:t>46 760,6 </a:t>
            </a:r>
            <a:r>
              <a:rPr lang="ru" sz="1200" dirty="0">
                <a:solidFill>
                  <a:schemeClr val="tx1"/>
                </a:solidFill>
                <a:latin typeface="Oswald"/>
                <a:ea typeface="Oswald"/>
                <a:cs typeface="Oswald"/>
                <a:sym typeface="Oswald"/>
              </a:rPr>
              <a:t>руб. ( в календарный год, по состоянию на </a:t>
            </a:r>
            <a:r>
              <a:rPr lang="ru" sz="1200" dirty="0" smtClean="0">
                <a:solidFill>
                  <a:schemeClr val="tx1"/>
                </a:solidFill>
                <a:latin typeface="Oswald"/>
                <a:ea typeface="Oswald"/>
                <a:cs typeface="Oswald"/>
                <a:sym typeface="Oswald"/>
              </a:rPr>
              <a:t>01.01.2024)</a:t>
            </a:r>
            <a:endParaRPr sz="1200" dirty="0">
              <a:solidFill>
                <a:schemeClr val="tx1"/>
              </a:solidFill>
              <a:latin typeface="Old English Text MT" panose="03040902040508030806" pitchFamily="66" charset="0"/>
              <a:ea typeface="Oswald"/>
              <a:cs typeface="Oswald"/>
              <a:sym typeface="Oswald"/>
            </a:endParaRPr>
          </a:p>
          <a:p>
            <a:pPr marL="0" marR="0" lvl="0" indent="0" algn="ctr" rtl="0">
              <a:spcBef>
                <a:spcPts val="0"/>
              </a:spcBef>
              <a:spcAft>
                <a:spcPts val="0"/>
              </a:spcAft>
              <a:buNone/>
            </a:pPr>
            <a:r>
              <a:rPr lang="ru" sz="1200" b="1" dirty="0">
                <a:solidFill>
                  <a:schemeClr val="tx1"/>
                </a:solidFill>
                <a:latin typeface="Oswald"/>
                <a:ea typeface="Oswald"/>
                <a:cs typeface="Oswald"/>
                <a:sym typeface="Oswald"/>
              </a:rPr>
              <a:t>Периодичность</a:t>
            </a:r>
            <a:endParaRPr sz="1200" b="1" dirty="0">
              <a:solidFill>
                <a:schemeClr val="tx1"/>
              </a:solidFill>
              <a:latin typeface="Old English Text MT" panose="03040902040508030806" pitchFamily="66" charset="0"/>
              <a:ea typeface="Oswald"/>
              <a:cs typeface="Oswald"/>
              <a:sym typeface="Oswald"/>
            </a:endParaRPr>
          </a:p>
          <a:p>
            <a:pPr marL="457200" marR="0" lvl="0" indent="-317500" algn="l" rtl="0">
              <a:spcBef>
                <a:spcPts val="0"/>
              </a:spcBef>
              <a:spcAft>
                <a:spcPts val="0"/>
              </a:spcAft>
              <a:buClr>
                <a:schemeClr val="dk2"/>
              </a:buClr>
              <a:buSzPts val="1400"/>
              <a:buFont typeface="Oswald"/>
              <a:buChar char="●"/>
            </a:pPr>
            <a:r>
              <a:rPr lang="ru" sz="1200" dirty="0">
                <a:solidFill>
                  <a:schemeClr val="tx1"/>
                </a:solidFill>
                <a:latin typeface="Oswald"/>
                <a:ea typeface="Oswald"/>
                <a:cs typeface="Oswald"/>
                <a:sym typeface="Oswald"/>
              </a:rPr>
              <a:t>Ежегодно</a:t>
            </a:r>
            <a:endParaRPr sz="1200" dirty="0">
              <a:solidFill>
                <a:schemeClr val="tx1"/>
              </a:solidFill>
              <a:latin typeface="Old English Text MT" panose="03040902040508030806" pitchFamily="66" charset="0"/>
              <a:ea typeface="Oswald"/>
              <a:cs typeface="Oswald"/>
              <a:sym typeface="Oswald"/>
            </a:endParaRPr>
          </a:p>
        </p:txBody>
      </p:sp>
      <p:sp>
        <p:nvSpPr>
          <p:cNvPr id="256" name="Google Shape;256;p37"/>
          <p:cNvSpPr txBox="1"/>
          <p:nvPr/>
        </p:nvSpPr>
        <p:spPr>
          <a:xfrm>
            <a:off x="747150" y="225780"/>
            <a:ext cx="1926900" cy="508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0587</a:t>
            </a:r>
            <a:endParaRPr sz="1500" b="1" dirty="0">
              <a:latin typeface="Old English Text MT" panose="03040902040508030806" pitchFamily="66" charset="0"/>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60"/>
        <p:cNvGrpSpPr/>
        <p:nvPr/>
      </p:nvGrpSpPr>
      <p:grpSpPr>
        <a:xfrm>
          <a:off x="0" y="0"/>
          <a:ext cx="0" cy="0"/>
          <a:chOff x="0" y="0"/>
          <a:chExt cx="0" cy="0"/>
        </a:xfrm>
      </p:grpSpPr>
      <p:sp>
        <p:nvSpPr>
          <p:cNvPr id="261" name="Google Shape;261;p38"/>
          <p:cNvSpPr txBox="1"/>
          <p:nvPr/>
        </p:nvSpPr>
        <p:spPr>
          <a:xfrm>
            <a:off x="747150" y="96199"/>
            <a:ext cx="1926900" cy="437322"/>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0587</a:t>
            </a:r>
            <a:endParaRPr sz="1500" b="1" dirty="0">
              <a:latin typeface="Onyx" panose="04050602080702020203" pitchFamily="82" charset="0"/>
              <a:ea typeface="Oswald"/>
              <a:cs typeface="Oswald"/>
              <a:sym typeface="Oswald"/>
            </a:endParaRPr>
          </a:p>
        </p:txBody>
      </p:sp>
      <p:graphicFrame>
        <p:nvGraphicFramePr>
          <p:cNvPr id="262" name="Google Shape;262;p38"/>
          <p:cNvGraphicFramePr/>
          <p:nvPr>
            <p:extLst>
              <p:ext uri="{D42A27DB-BD31-4B8C-83A1-F6EECF244321}">
                <p14:modId xmlns:p14="http://schemas.microsoft.com/office/powerpoint/2010/main" val="3794946481"/>
              </p:ext>
            </p:extLst>
          </p:nvPr>
        </p:nvGraphicFramePr>
        <p:xfrm>
          <a:off x="362791" y="533521"/>
          <a:ext cx="8494225" cy="4510920"/>
        </p:xfrm>
        <a:graphic>
          <a:graphicData uri="http://schemas.openxmlformats.org/drawingml/2006/table">
            <a:tbl>
              <a:tblPr>
                <a:noFill/>
                <a:tableStyleId>{BF4A3D39-4975-46BA-BE83-8B02B6239DEE}</a:tableStyleId>
              </a:tblPr>
              <a:tblGrid>
                <a:gridCol w="3995849">
                  <a:extLst>
                    <a:ext uri="{9D8B030D-6E8A-4147-A177-3AD203B41FA5}">
                      <a16:colId xmlns:a16="http://schemas.microsoft.com/office/drawing/2014/main" val="20000"/>
                    </a:ext>
                  </a:extLst>
                </a:gridCol>
                <a:gridCol w="4498376">
                  <a:extLst>
                    <a:ext uri="{9D8B030D-6E8A-4147-A177-3AD203B41FA5}">
                      <a16:colId xmlns:a16="http://schemas.microsoft.com/office/drawing/2014/main" val="20001"/>
                    </a:ext>
                  </a:extLst>
                </a:gridCol>
              </a:tblGrid>
              <a:tr h="39135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42843">
                <a:tc>
                  <a:txBody>
                    <a:bodyPr/>
                    <a:lstStyle/>
                    <a:p>
                      <a:pPr marL="179999" lvl="0" indent="-149899" algn="l" rtl="0">
                        <a:spcBef>
                          <a:spcPts val="0"/>
                        </a:spcBef>
                        <a:spcAft>
                          <a:spcPts val="0"/>
                        </a:spcAft>
                        <a:buSzPts val="1000"/>
                        <a:buFont typeface="Oswald"/>
                        <a:buChar char="●"/>
                      </a:pPr>
                      <a:r>
                        <a:rPr lang="ru-RU" sz="800" dirty="0">
                          <a:solidFill>
                            <a:schemeClr val="tx1"/>
                          </a:solidFill>
                          <a:latin typeface="Oswald"/>
                          <a:ea typeface="Oswald"/>
                          <a:cs typeface="Oswald"/>
                          <a:sym typeface="Oswald"/>
                        </a:rPr>
                        <a:t>Лица, потерявшие в период их обучения обоих родителей или единственного родителя:</a:t>
                      </a:r>
                    </a:p>
                    <a:p>
                      <a:pPr marL="201550" lvl="0" indent="-171450" algn="l" rtl="0">
                        <a:spcBef>
                          <a:spcPts val="0"/>
                        </a:spcBef>
                        <a:spcAft>
                          <a:spcPts val="0"/>
                        </a:spcAft>
                        <a:buSzPts val="1000"/>
                        <a:buFontTx/>
                        <a:buChar char="-"/>
                      </a:pPr>
                      <a:r>
                        <a:rPr lang="ru-RU" sz="800" dirty="0">
                          <a:solidFill>
                            <a:schemeClr val="tx1"/>
                          </a:solidFill>
                          <a:latin typeface="Oswald"/>
                          <a:ea typeface="Oswald"/>
                          <a:cs typeface="Oswald"/>
                          <a:sym typeface="Oswald"/>
                        </a:rPr>
                        <a:t>обучающиеся по очной форме, по основным образовательным </a:t>
                      </a:r>
                      <a:r>
                        <a:rPr lang="ru-RU" sz="800" baseline="0" dirty="0">
                          <a:solidFill>
                            <a:schemeClr val="tx1"/>
                          </a:solidFill>
                          <a:latin typeface="Oswald"/>
                          <a:ea typeface="Oswald"/>
                          <a:cs typeface="Oswald"/>
                          <a:sym typeface="Oswald"/>
                        </a:rPr>
                        <a:t>по основным профессиональным образовательным п</a:t>
                      </a:r>
                      <a:r>
                        <a:rPr lang="ru-RU" sz="800" dirty="0">
                          <a:solidFill>
                            <a:schemeClr val="tx1"/>
                          </a:solidFill>
                          <a:latin typeface="Oswald"/>
                          <a:ea typeface="Oswald"/>
                          <a:cs typeface="Oswald"/>
                          <a:sym typeface="Oswald"/>
                        </a:rPr>
                        <a:t>рограммам и (или) по программам профессиональной подготовки по профессиям рабочих, должностям служащих</a:t>
                      </a:r>
                    </a:p>
                    <a:p>
                      <a:pPr marL="201550" lvl="0" indent="-171450" algn="l" rtl="0">
                        <a:spcBef>
                          <a:spcPts val="0"/>
                        </a:spcBef>
                        <a:spcAft>
                          <a:spcPts val="0"/>
                        </a:spcAft>
                        <a:buSzPts val="1000"/>
                        <a:buFontTx/>
                        <a:buChar char="-"/>
                      </a:pPr>
                      <a:r>
                        <a:rPr lang="ru-RU" sz="800" dirty="0">
                          <a:solidFill>
                            <a:schemeClr val="tx1"/>
                          </a:solidFill>
                          <a:latin typeface="Oswald"/>
                          <a:ea typeface="Oswald"/>
                          <a:cs typeface="Oswald"/>
                          <a:sym typeface="Oswald"/>
                        </a:rPr>
                        <a:t>обучающихся по образовательным программам основного общего, среднего общего образования до завершения обучения по указанным программам</a:t>
                      </a:r>
                      <a:endParaRPr sz="800" dirty="0">
                        <a:solidFill>
                          <a:schemeClr val="tx1"/>
                        </a:solidFill>
                        <a:latin typeface="Oswald"/>
                        <a:ea typeface="Oswald"/>
                        <a:cs typeface="Oswald"/>
                        <a:sym typeface="Oswald"/>
                      </a:endParaRPr>
                    </a:p>
                  </a:txBody>
                  <a:tcPr marL="91425" marR="91425" marT="91425" marB="91425"/>
                </a:tc>
                <a:tc>
                  <a:txBody>
                    <a:bodyPr/>
                    <a:lstStyle/>
                    <a:p>
                      <a:pPr marL="179999" lvl="0" indent="-149899" algn="l" rtl="0">
                        <a:spcBef>
                          <a:spcPts val="0"/>
                        </a:spcBef>
                        <a:spcAft>
                          <a:spcPts val="0"/>
                        </a:spcAft>
                        <a:buSzPts val="10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solidFill>
                          <a:srgbClr val="FF0000"/>
                        </a:solidFill>
                        <a:latin typeface="Oswald"/>
                        <a:ea typeface="Oswald"/>
                        <a:cs typeface="Oswald"/>
                        <a:sym typeface="Oswald"/>
                      </a:endParaRPr>
                    </a:p>
                    <a:p>
                      <a:pPr marL="179999" lvl="0" indent="-149899" algn="l" rtl="0">
                        <a:spcBef>
                          <a:spcPts val="0"/>
                        </a:spcBef>
                        <a:spcAft>
                          <a:spcPts val="0"/>
                        </a:spcAft>
                        <a:buSzPts val="1000"/>
                        <a:buFont typeface="Oswald"/>
                        <a:buChar char="●"/>
                      </a:pPr>
                      <a:r>
                        <a:rPr lang="ru" sz="800" dirty="0">
                          <a:latin typeface="Oswald"/>
                          <a:ea typeface="Oswald"/>
                          <a:cs typeface="Oswald"/>
                          <a:sym typeface="Oswald"/>
                        </a:rPr>
                        <a:t>Свидетельство о смерти обоих родителей или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326120">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 sz="800" dirty="0">
                          <a:latin typeface="Oswald"/>
                          <a:ea typeface="Oswald"/>
                          <a:cs typeface="Oswald"/>
                          <a:sym typeface="Oswald"/>
                        </a:rPr>
                        <a:t>Дети-сироты</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Дети, оставшиеся без попечения родителей</a:t>
                      </a:r>
                    </a:p>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800" dirty="0">
                          <a:latin typeface="Oswald"/>
                          <a:ea typeface="Oswald"/>
                          <a:cs typeface="Oswald"/>
                          <a:sym typeface="Oswald"/>
                        </a:rPr>
                        <a:t>Лица из числа детей-сирот и детей, оставшихся без попечения родителей</a:t>
                      </a:r>
                      <a:endParaRPr sz="800" dirty="0">
                        <a:latin typeface="Oswald"/>
                        <a:ea typeface="Oswald"/>
                        <a:cs typeface="Oswald"/>
                        <a:sym typeface="Oswald"/>
                      </a:endParaRPr>
                    </a:p>
                  </a:txBody>
                  <a:tcPr marL="91425" marR="91425" marT="91425" marB="91425"/>
                </a:tc>
                <a:tc>
                  <a:txBody>
                    <a:bodyPr/>
                    <a:lstStyle/>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1500266">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baseline="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a:t>
                      </a:r>
                      <a:r>
                        <a:rPr lang="ru-RU" sz="800" dirty="0">
                          <a:solidFill>
                            <a:schemeClr val="tx1"/>
                          </a:solidFill>
                          <a:latin typeface="Oswald"/>
                          <a:ea typeface="Oswald"/>
                          <a:cs typeface="Oswald"/>
                          <a:sym typeface="Oswald"/>
                        </a:rPr>
                        <a:t> Запорожской области и Херсонской области </a:t>
                      </a:r>
                      <a:r>
                        <a:rPr lang="ru" sz="8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b="1"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10005"/>
                  </a:ext>
                </a:extLst>
              </a:tr>
            </a:tbl>
          </a:graphicData>
        </a:graphic>
      </p:graphicFrame>
      <p:sp>
        <p:nvSpPr>
          <p:cNvPr id="263" name="Google Shape;263;p38"/>
          <p:cNvSpPr txBox="1">
            <a:spLocks noGrp="1"/>
          </p:cNvSpPr>
          <p:nvPr>
            <p:ph type="ctrTitle"/>
          </p:nvPr>
        </p:nvSpPr>
        <p:spPr>
          <a:xfrm>
            <a:off x="2674050" y="0"/>
            <a:ext cx="5760000" cy="682486"/>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a:t>
            </a:r>
            <a:endParaRPr sz="2600" dirty="0">
              <a:solidFill>
                <a:srgbClr val="000000"/>
              </a:solidFill>
              <a:latin typeface="Onyx" panose="04050602080702020203" pitchFamily="82" charset="0"/>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15"/>
        <p:cNvGrpSpPr/>
        <p:nvPr/>
      </p:nvGrpSpPr>
      <p:grpSpPr>
        <a:xfrm>
          <a:off x="0" y="0"/>
          <a:ext cx="0" cy="0"/>
          <a:chOff x="0" y="0"/>
          <a:chExt cx="0" cy="0"/>
        </a:xfrm>
      </p:grpSpPr>
      <p:sp>
        <p:nvSpPr>
          <p:cNvPr id="316" name="Google Shape;316;p4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dirty="0">
                <a:solidFill>
                  <a:srgbClr val="000000"/>
                </a:solidFill>
                <a:latin typeface="Oswald" panose="00000500000000000000" pitchFamily="2" charset="-52"/>
                <a:ea typeface="Oswald"/>
                <a:cs typeface="Oswald"/>
                <a:sym typeface="Oswald"/>
              </a:rPr>
              <a:t>Компенсация затрат родителям на получение </a:t>
            </a:r>
            <a:r>
              <a:rPr lang="ru" sz="1400" dirty="0">
                <a:solidFill>
                  <a:schemeClr val="tx1"/>
                </a:solidFill>
                <a:latin typeface="Oswald" panose="00000500000000000000" pitchFamily="2" charset="-52"/>
                <a:ea typeface="Oswald"/>
                <a:cs typeface="Oswald"/>
                <a:sym typeface="Oswald"/>
              </a:rPr>
              <a:t>обучающимися</a:t>
            </a:r>
            <a:r>
              <a:rPr lang="ru" sz="1400" dirty="0">
                <a:solidFill>
                  <a:srgbClr val="000000"/>
                </a:solidFill>
                <a:latin typeface="Oswald" panose="00000500000000000000" pitchFamily="2" charset="-52"/>
                <a:ea typeface="Oswald"/>
                <a:cs typeface="Oswald"/>
                <a:sym typeface="Oswald"/>
              </a:rPr>
              <a:t> общего образования в форме семейного образования</a:t>
            </a:r>
            <a:endParaRPr sz="1400" dirty="0">
              <a:solidFill>
                <a:srgbClr val="000000"/>
              </a:solidFill>
              <a:latin typeface="Oswald" panose="00000500000000000000" pitchFamily="2" charset="-52"/>
              <a:ea typeface="Oswald"/>
              <a:cs typeface="Oswald"/>
              <a:sym typeface="Oswald"/>
            </a:endParaRPr>
          </a:p>
        </p:txBody>
      </p:sp>
      <p:sp>
        <p:nvSpPr>
          <p:cNvPr id="317" name="Google Shape;317;p46"/>
          <p:cNvSpPr/>
          <p:nvPr/>
        </p:nvSpPr>
        <p:spPr>
          <a:xfrm>
            <a:off x="293125" y="109690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Нормативные основания</a:t>
            </a:r>
            <a:endParaRPr sz="1300" b="1"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10.07.2013 № 873-ПП «Об утверждении Порядка финансирования расходов, связанных с получением начального общего, основного общего, среднего общего образования в форме семейного образования»</a:t>
            </a:r>
            <a:endParaRPr sz="1300" dirty="0">
              <a:solidFill>
                <a:schemeClr val="tx1"/>
              </a:solidFill>
              <a:highlight>
                <a:srgbClr val="FF0000"/>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b="1" dirty="0">
                <a:solidFill>
                  <a:schemeClr val="tx1"/>
                </a:solidFill>
                <a:latin typeface="Oswald" panose="00000500000000000000" pitchFamily="2" charset="-52"/>
                <a:ea typeface="Oswald"/>
                <a:cs typeface="Oswald"/>
                <a:sym typeface="Oswald"/>
              </a:rPr>
              <a:t>Форма предоставления – денежная</a:t>
            </a:r>
          </a:p>
          <a:p>
            <a:pPr marL="0" lvl="0" indent="0" algn="ctr" rtl="0">
              <a:spcBef>
                <a:spcPts val="0"/>
              </a:spcBef>
              <a:spcAft>
                <a:spcPts val="0"/>
              </a:spcAft>
              <a:buNone/>
            </a:pPr>
            <a:endParaRPr lang="ru" sz="13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300" dirty="0">
                <a:solidFill>
                  <a:schemeClr val="tx1"/>
                </a:solidFill>
                <a:latin typeface="Oswald" panose="00000500000000000000" pitchFamily="2" charset="-52"/>
                <a:ea typeface="Oswald"/>
                <a:cs typeface="Oswald"/>
                <a:sym typeface="Oswald"/>
              </a:rPr>
              <a:t>Размер компенсации расчитывается в соответствии с п. 5 Постановления Правительства Свердловской области</a:t>
            </a:r>
          </a:p>
          <a:p>
            <a:pPr marL="0" lvl="0" indent="0" algn="ctr" rtl="0">
              <a:spcBef>
                <a:spcPts val="0"/>
              </a:spcBef>
              <a:spcAft>
                <a:spcPts val="0"/>
              </a:spcAft>
              <a:buNone/>
            </a:pPr>
            <a:r>
              <a:rPr lang="ru" sz="1300" dirty="0">
                <a:solidFill>
                  <a:schemeClr val="tx1"/>
                </a:solidFill>
                <a:latin typeface="Oswald" panose="00000500000000000000" pitchFamily="2" charset="-52"/>
                <a:ea typeface="Oswald"/>
                <a:cs typeface="Oswald"/>
                <a:sym typeface="Oswald"/>
              </a:rPr>
              <a:t> от 10.07.2013 № 873-ПП</a:t>
            </a:r>
          </a:p>
          <a:p>
            <a:pPr marL="0" lvl="0" indent="0" algn="ctr" rtl="0">
              <a:spcBef>
                <a:spcPts val="0"/>
              </a:spcBef>
              <a:spcAft>
                <a:spcPts val="0"/>
              </a:spcAft>
              <a:buNone/>
            </a:pPr>
            <a:endParaRPr sz="1300" dirty="0">
              <a:solidFill>
                <a:schemeClr val="tx1"/>
              </a:solidFill>
              <a:highlight>
                <a:schemeClr val="lt2"/>
              </a:highlight>
              <a:latin typeface="Oswald" panose="00000500000000000000" pitchFamily="2" charset="-52"/>
              <a:ea typeface="Oswald"/>
              <a:cs typeface="Oswald"/>
              <a:sym typeface="Oswald"/>
            </a:endParaRPr>
          </a:p>
          <a:p>
            <a:pPr marL="457200" lvl="0" indent="0" algn="ctr" rtl="0">
              <a:spcBef>
                <a:spcPts val="0"/>
              </a:spcBef>
              <a:spcAft>
                <a:spcPts val="0"/>
              </a:spcAft>
              <a:buNone/>
            </a:pPr>
            <a:r>
              <a:rPr lang="ru" sz="1300" b="1" dirty="0">
                <a:solidFill>
                  <a:schemeClr val="tx1"/>
                </a:solidFill>
                <a:highlight>
                  <a:schemeClr val="lt2"/>
                </a:highlight>
                <a:latin typeface="Oswald" panose="00000500000000000000" pitchFamily="2" charset="-52"/>
                <a:ea typeface="Oswald"/>
                <a:cs typeface="Oswald"/>
                <a:sym typeface="Oswald"/>
              </a:rPr>
              <a:t>Периодичность </a:t>
            </a:r>
            <a:endParaRPr sz="1300" b="1" dirty="0">
              <a:solidFill>
                <a:schemeClr val="tx1"/>
              </a:solidFill>
              <a:highlight>
                <a:schemeClr val="lt2"/>
              </a:highlight>
              <a:latin typeface="Oswald" panose="00000500000000000000" pitchFamily="2" charset="-52"/>
              <a:ea typeface="Oswald"/>
              <a:cs typeface="Oswald"/>
              <a:sym typeface="Oswald"/>
            </a:endParaRPr>
          </a:p>
          <a:p>
            <a:pPr marL="457200" lvl="0" indent="0" algn="l" rtl="0">
              <a:spcBef>
                <a:spcPts val="0"/>
              </a:spcBef>
              <a:spcAft>
                <a:spcPts val="0"/>
              </a:spcAft>
              <a:buNone/>
            </a:pPr>
            <a:endParaRPr sz="1300" dirty="0">
              <a:solidFill>
                <a:schemeClr val="tx1"/>
              </a:solidFill>
              <a:highlight>
                <a:schemeClr val="lt2"/>
              </a:highlight>
              <a:latin typeface="Oswald" panose="00000500000000000000" pitchFamily="2" charset="-52"/>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Ежемесячно</a:t>
            </a:r>
            <a:endParaRPr sz="1300" dirty="0">
              <a:solidFill>
                <a:schemeClr val="tx1"/>
              </a:solidFill>
              <a:highlight>
                <a:schemeClr val="lt2"/>
              </a:highlight>
              <a:latin typeface="Oswald" panose="00000500000000000000" pitchFamily="2" charset="-52"/>
              <a:ea typeface="Oswald"/>
              <a:cs typeface="Oswald"/>
              <a:sym typeface="Oswald"/>
            </a:endParaRPr>
          </a:p>
        </p:txBody>
      </p:sp>
      <p:sp>
        <p:nvSpPr>
          <p:cNvPr id="318" name="Google Shape;318;p4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5505</a:t>
            </a:r>
            <a:endParaRPr sz="1500" b="1">
              <a:latin typeface="Oswald" panose="00000500000000000000" pitchFamily="2" charset="-52"/>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ВЫПЛАТА МАТЕРИАЛЬНОЙ ПОМОЩИ СТУДЕНТАМ И СЛУШАТЕЛЯМ, ОСВАИВАЮЩИМ ПРОГРАММЫ ПРОФЕССИОНАЛЬНОГО ОБУЧЕНИЯ</a:t>
            </a:r>
            <a:endParaRPr sz="2600" dirty="0">
              <a:solidFill>
                <a:srgbClr val="000000"/>
              </a:solidFill>
              <a:latin typeface="Oswald"/>
              <a:ea typeface="Oswald"/>
              <a:cs typeface="Oswald"/>
              <a:sym typeface="Oswald"/>
            </a:endParaRPr>
          </a:p>
        </p:txBody>
      </p:sp>
      <p:sp>
        <p:nvSpPr>
          <p:cNvPr id="100" name="Google Shape;100;p15"/>
          <p:cNvSpPr/>
          <p:nvPr/>
        </p:nvSpPr>
        <p:spPr>
          <a:xfrm>
            <a:off x="534800" y="123475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10.12.2014 № 1128-ПП «О материальной поддержке обучающихся в государственных профессиональных образовательных организациях Свердловской области»</a:t>
            </a:r>
            <a:endParaRPr sz="1300"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57200" indent="-311150">
              <a:buClr>
                <a:schemeClr val="dk2"/>
              </a:buClr>
              <a:buSzPts val="1300"/>
              <a:buFont typeface="Oswald"/>
              <a:buChar char="●"/>
            </a:pPr>
            <a:r>
              <a:rPr lang="ru-RU" sz="1300" dirty="0">
                <a:solidFill>
                  <a:schemeClr val="tx1"/>
                </a:solidFill>
                <a:highlight>
                  <a:schemeClr val="lt2"/>
                </a:highlight>
                <a:latin typeface="Oswald"/>
                <a:ea typeface="Oswald"/>
                <a:cs typeface="Oswald"/>
              </a:rPr>
              <a:t>Минимальный размер материальной помощи не может быть меньше размера норматива государственной академической стипендии для студентов, обучающихся по образовательным программам среднего профессионального образования</a:t>
            </a:r>
            <a:endParaRPr sz="1300" dirty="0">
              <a:solidFill>
                <a:schemeClr val="tx1"/>
              </a:solidFill>
              <a:highlight>
                <a:schemeClr val="lt2"/>
              </a:highlight>
              <a:latin typeface="Oswald"/>
              <a:ea typeface="Oswald"/>
              <a:cs typeface="Oswald"/>
              <a:sym typeface="Oswald"/>
            </a:endParaRPr>
          </a:p>
          <a:p>
            <a:pPr marL="457200" indent="-311150">
              <a:buClr>
                <a:schemeClr val="dk2"/>
              </a:buClr>
              <a:buSzPts val="1300"/>
              <a:buFont typeface="Oswald"/>
              <a:buChar char="●"/>
            </a:pPr>
            <a:endParaRPr sz="1300" dirty="0">
              <a:solidFill>
                <a:schemeClr val="tx1"/>
              </a:solidFill>
              <a:highlight>
                <a:schemeClr val="lt2"/>
              </a:highlight>
              <a:latin typeface="Oswald"/>
              <a:ea typeface="Oswald"/>
              <a:cs typeface="Oswald"/>
              <a:sym typeface="Oswald"/>
            </a:endParaRPr>
          </a:p>
          <a:p>
            <a:pPr marL="0" marR="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57200" marR="0" lvl="0" indent="0" algn="ctr" rtl="0">
              <a:spcBef>
                <a:spcPts val="0"/>
              </a:spcBef>
              <a:spcAft>
                <a:spcPts val="0"/>
              </a:spcAft>
              <a:buNone/>
            </a:pPr>
            <a:endParaRPr b="1" dirty="0">
              <a:solidFill>
                <a:schemeClr val="tx1"/>
              </a:solidFill>
              <a:highlight>
                <a:srgbClr val="FF0000"/>
              </a:highlight>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В соответствии с распорядительным актом образовательной организации, на основании заявления получателя МСЗ, </a:t>
            </a:r>
            <a:br>
              <a:rPr lang="ru" sz="1300" dirty="0">
                <a:solidFill>
                  <a:schemeClr val="tx1"/>
                </a:solidFill>
                <a:latin typeface="Oswald"/>
                <a:ea typeface="Oswald"/>
                <a:cs typeface="Oswald"/>
                <a:sym typeface="Oswald"/>
              </a:rPr>
            </a:br>
            <a:r>
              <a:rPr lang="ru" sz="1300" dirty="0">
                <a:solidFill>
                  <a:schemeClr val="tx1"/>
                </a:solidFill>
                <a:latin typeface="Oswald"/>
                <a:ea typeface="Oswald"/>
                <a:cs typeface="Oswald"/>
                <a:sym typeface="Oswald"/>
              </a:rPr>
              <a:t>не чаще 1 раза в 3 месяца</a:t>
            </a:r>
            <a:endParaRPr sz="1100" dirty="0">
              <a:solidFill>
                <a:schemeClr val="tx1"/>
              </a:solidFill>
              <a:highlight>
                <a:srgbClr val="FF0000"/>
              </a:highlight>
              <a:latin typeface="Oswald"/>
              <a:ea typeface="Oswald"/>
              <a:cs typeface="Oswald"/>
              <a:sym typeface="Oswald"/>
            </a:endParaRPr>
          </a:p>
        </p:txBody>
      </p:sp>
      <p:sp>
        <p:nvSpPr>
          <p:cNvPr id="101" name="Google Shape;101;p1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0428</a:t>
            </a:r>
            <a:endParaRPr sz="1500" b="1">
              <a:latin typeface="Oswald"/>
              <a:ea typeface="Oswald"/>
              <a:cs typeface="Oswald"/>
              <a:sym typeface="Oswa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22"/>
        <p:cNvGrpSpPr/>
        <p:nvPr/>
      </p:nvGrpSpPr>
      <p:grpSpPr>
        <a:xfrm>
          <a:off x="0" y="0"/>
          <a:ext cx="0" cy="0"/>
          <a:chOff x="0" y="0"/>
          <a:chExt cx="0" cy="0"/>
        </a:xfrm>
      </p:grpSpPr>
      <p:sp>
        <p:nvSpPr>
          <p:cNvPr id="323" name="Google Shape;323;p47"/>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5505</a:t>
            </a:r>
            <a:endParaRPr sz="1500" b="1">
              <a:latin typeface="Old English Text MT" panose="03040902040508030806" pitchFamily="66" charset="0"/>
              <a:ea typeface="Oswald"/>
              <a:cs typeface="Oswald"/>
              <a:sym typeface="Oswald"/>
            </a:endParaRPr>
          </a:p>
        </p:txBody>
      </p:sp>
      <p:graphicFrame>
        <p:nvGraphicFramePr>
          <p:cNvPr id="324" name="Google Shape;324;p47"/>
          <p:cNvGraphicFramePr/>
          <p:nvPr>
            <p:extLst>
              <p:ext uri="{D42A27DB-BD31-4B8C-83A1-F6EECF244321}">
                <p14:modId xmlns:p14="http://schemas.microsoft.com/office/powerpoint/2010/main" val="3501677474"/>
              </p:ext>
            </p:extLst>
          </p:nvPr>
        </p:nvGraphicFramePr>
        <p:xfrm>
          <a:off x="324888" y="1271770"/>
          <a:ext cx="8494225" cy="202901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480400">
                <a:tc>
                  <a:txBody>
                    <a:bodyPr/>
                    <a:lstStyle/>
                    <a:p>
                      <a:pPr marL="179999" lvl="0" indent="-162599"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Родитель (законный представитель)</a:t>
                      </a:r>
                      <a:endParaRPr sz="1200" dirty="0">
                        <a:solidFill>
                          <a:schemeClr val="tx1"/>
                        </a:solidFill>
                        <a:latin typeface="Oswald"/>
                        <a:ea typeface="Oswald"/>
                        <a:cs typeface="Oswald"/>
                        <a:sym typeface="Oswald"/>
                      </a:endParaRPr>
                    </a:p>
                    <a:p>
                      <a:pPr marL="457200" lvl="0" indent="0" algn="l" rtl="0">
                        <a:spcBef>
                          <a:spcPts val="0"/>
                        </a:spcBef>
                        <a:spcAft>
                          <a:spcPts val="0"/>
                        </a:spcAft>
                        <a:buNone/>
                      </a:pP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Подача заявления руководителю образовательной организации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Решение органа</a:t>
                      </a:r>
                      <a:r>
                        <a:rPr lang="ru" sz="1200" baseline="0" dirty="0">
                          <a:solidFill>
                            <a:schemeClr val="tx1"/>
                          </a:solidFill>
                          <a:latin typeface="Oswald"/>
                          <a:ea typeface="Oswald"/>
                          <a:cs typeface="Oswald"/>
                          <a:sym typeface="Oswald"/>
                        </a:rPr>
                        <a:t> местного самоуправления, осуществляющего управление в сфере образования, о получении обучающимся общего образования в семейной форме</a:t>
                      </a:r>
                      <a:endParaRPr lang="ru" sz="1200" dirty="0">
                        <a:solidFill>
                          <a:schemeClr val="tx1"/>
                        </a:solidFill>
                        <a:latin typeface="Oswald"/>
                        <a:ea typeface="Oswald"/>
                        <a:cs typeface="Oswald"/>
                        <a:sym typeface="Oswald"/>
                      </a:endParaRPr>
                    </a:p>
                    <a:p>
                      <a:pPr marL="179999" marR="0" lvl="0" indent="-161925" algn="l" rtl="0">
                        <a:lnSpc>
                          <a:spcPct val="100000"/>
                        </a:lnSpc>
                        <a:spcBef>
                          <a:spcPts val="0"/>
                        </a:spcBef>
                        <a:spcAft>
                          <a:spcPts val="0"/>
                        </a:spcAft>
                        <a:buClr>
                          <a:srgbClr val="000000"/>
                        </a:buClr>
                        <a:buSzPts val="1200"/>
                        <a:buFont typeface="Oswald"/>
                        <a:buChar char="●"/>
                      </a:pPr>
                      <a:r>
                        <a:rPr lang="ru-RU" sz="1200" b="0" i="0" u="none" strike="noStrike" cap="none" dirty="0">
                          <a:solidFill>
                            <a:schemeClr val="tx1"/>
                          </a:solidFill>
                          <a:latin typeface="Oswald"/>
                          <a:ea typeface="Oswald"/>
                          <a:cs typeface="Oswald"/>
                          <a:sym typeface="Arial"/>
                        </a:rPr>
                        <a:t>Заключение договора с</a:t>
                      </a:r>
                      <a:r>
                        <a:rPr lang="ru-RU" sz="1200" b="0" i="0" u="none" strike="noStrike" cap="none" baseline="0" dirty="0">
                          <a:solidFill>
                            <a:schemeClr val="tx1"/>
                          </a:solidFill>
                          <a:latin typeface="Oswald"/>
                          <a:ea typeface="Oswald"/>
                          <a:cs typeface="Oswald"/>
                          <a:sym typeface="Arial"/>
                        </a:rPr>
                        <a:t> образовательной организацией</a:t>
                      </a:r>
                      <a:endParaRPr sz="1200" dirty="0">
                        <a:solidFill>
                          <a:schemeClr val="tx1"/>
                        </a:solidFill>
                        <a:latin typeface="Oswald"/>
                        <a:ea typeface="Oswald"/>
                        <a:cs typeface="Oswald"/>
                        <a:sym typeface="Oswald"/>
                      </a:endParaRPr>
                    </a:p>
                    <a:p>
                      <a:pPr marL="179999" lvl="0" indent="0" algn="l" rtl="0">
                        <a:spcBef>
                          <a:spcPts val="0"/>
                        </a:spcBef>
                        <a:spcAft>
                          <a:spcPts val="0"/>
                        </a:spcAft>
                        <a:buNone/>
                      </a:pPr>
                      <a:endParaRPr sz="12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325" name="Google Shape;325;p47"/>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spcBef>
                <a:spcPts val="0"/>
              </a:spcBef>
            </a:pPr>
            <a:r>
              <a:rPr lang="ru" sz="1400" dirty="0">
                <a:solidFill>
                  <a:srgbClr val="000000"/>
                </a:solidFill>
                <a:latin typeface="Oswald"/>
                <a:ea typeface="Oswald"/>
                <a:cs typeface="Oswald"/>
                <a:sym typeface="Oswald"/>
              </a:rPr>
              <a:t>Компенсация затрат родителям на получение </a:t>
            </a:r>
            <a:r>
              <a:rPr lang="ru" sz="1400" dirty="0">
                <a:solidFill>
                  <a:schemeClr val="tx1"/>
                </a:solidFill>
                <a:latin typeface="Oswald"/>
                <a:ea typeface="Oswald"/>
                <a:cs typeface="Oswald"/>
                <a:sym typeface="Oswald"/>
              </a:rPr>
              <a:t>обучающимися </a:t>
            </a:r>
            <a:r>
              <a:rPr lang="ru" sz="1400" dirty="0">
                <a:solidFill>
                  <a:srgbClr val="000000"/>
                </a:solidFill>
                <a:latin typeface="Oswald"/>
                <a:ea typeface="Oswald"/>
                <a:cs typeface="Oswald"/>
                <a:sym typeface="Oswald"/>
              </a:rPr>
              <a:t>общего образования в форме семейного образования</a:t>
            </a:r>
            <a:endParaRPr sz="1400" dirty="0">
              <a:solidFill>
                <a:srgbClr val="000000"/>
              </a:solidFill>
              <a:latin typeface="Old English Text MT" panose="03040902040508030806" pitchFamily="66" charset="0"/>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7"/>
        <p:cNvGrpSpPr/>
        <p:nvPr/>
      </p:nvGrpSpPr>
      <p:grpSpPr>
        <a:xfrm>
          <a:off x="0" y="0"/>
          <a:ext cx="0" cy="0"/>
          <a:chOff x="0" y="0"/>
          <a:chExt cx="0" cy="0"/>
        </a:xfrm>
      </p:grpSpPr>
      <p:sp>
        <p:nvSpPr>
          <p:cNvPr id="268" name="Google Shape;268;p39"/>
          <p:cNvSpPr txBox="1">
            <a:spLocks noGrp="1"/>
          </p:cNvSpPr>
          <p:nvPr>
            <p:ph type="ctrTitle"/>
          </p:nvPr>
        </p:nvSpPr>
        <p:spPr>
          <a:xfrm>
            <a:off x="729450" y="440268"/>
            <a:ext cx="7688100" cy="71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sz="2000" dirty="0">
                <a:solidFill>
                  <a:schemeClr val="tx1"/>
                </a:solidFill>
                <a:latin typeface="Oswald"/>
                <a:ea typeface="Oswald"/>
                <a:cs typeface="Oswald"/>
                <a:sym typeface="Oswald"/>
              </a:rPr>
              <a:t>Меры назначаемые в натуральной форме</a:t>
            </a:r>
            <a:endParaRPr dirty="0">
              <a:solidFill>
                <a:schemeClr val="tx1"/>
              </a:solidFill>
              <a:latin typeface="Onyx" panose="04050602080702020203" pitchFamily="82" charset="0"/>
            </a:endParaRPr>
          </a:p>
        </p:txBody>
      </p:sp>
      <p:sp>
        <p:nvSpPr>
          <p:cNvPr id="269" name="Google Shape;269;p39"/>
          <p:cNvSpPr txBox="1">
            <a:spLocks noGrp="1"/>
          </p:cNvSpPr>
          <p:nvPr>
            <p:ph type="subTitle" idx="1"/>
          </p:nvPr>
        </p:nvSpPr>
        <p:spPr>
          <a:xfrm>
            <a:off x="729625" y="1151468"/>
            <a:ext cx="7688100" cy="3059288"/>
          </a:xfrm>
          <a:prstGeom prst="rect">
            <a:avLst/>
          </a:prstGeom>
        </p:spPr>
        <p:txBody>
          <a:bodyPr spcFirstLastPara="1" wrap="square" lIns="91425" tIns="91425" rIns="91425" bIns="91425" anchor="t" anchorCtr="0">
            <a:noAutofit/>
          </a:bodyPr>
          <a:lstStyle/>
          <a:p>
            <a:pPr marL="457200" indent="-349250" algn="l">
              <a:lnSpc>
                <a:spcPct val="90000"/>
              </a:lnSpc>
              <a:spcBef>
                <a:spcPts val="0"/>
              </a:spcBef>
              <a:buClr>
                <a:schemeClr val="dk2"/>
              </a:buClr>
              <a:buSzPts val="1900"/>
              <a:buFont typeface="Oswald"/>
              <a:buChar char="●"/>
            </a:pPr>
            <a:r>
              <a:rPr lang="ru-RU" sz="1600" dirty="0">
                <a:solidFill>
                  <a:schemeClr val="tx1"/>
                </a:solidFill>
                <a:latin typeface="Oswald"/>
                <a:ea typeface="Oswald"/>
                <a:cs typeface="Oswald"/>
                <a:sym typeface="Oswald"/>
              </a:rPr>
              <a:t>0563 Обеспечение бесплатным проездом один раз в год к месту жительства и обратно к месту учебы (выдача билетов)</a:t>
            </a:r>
          </a:p>
          <a:p>
            <a:pPr marL="457200" lvl="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0758 Предоставление бесплатного питания</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0760 Обеспечение бесплатным проездом на городском, пригородном транспорте, в сельской местности на внутрирайонном транспорте (кроме такси)</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0771 </a:t>
            </a:r>
            <a:r>
              <a:rPr lang="ru-RU" sz="1600"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p>
          <a:p>
            <a:pPr marL="457200" indent="-349250" algn="l">
              <a:lnSpc>
                <a:spcPct val="90000"/>
              </a:lnSpc>
              <a:spcBef>
                <a:spcPts val="0"/>
              </a:spcBef>
              <a:buClr>
                <a:schemeClr val="dk2"/>
              </a:buClr>
              <a:buSzPts val="1900"/>
              <a:buFont typeface="Oswald"/>
              <a:buChar char="●"/>
            </a:pPr>
            <a:r>
              <a:rPr lang="ru-RU" sz="1600" dirty="0">
                <a:solidFill>
                  <a:schemeClr val="tx1"/>
                </a:solidFill>
                <a:latin typeface="Oswald"/>
                <a:ea typeface="Oswald"/>
                <a:cs typeface="Oswald"/>
                <a:sym typeface="Oswald"/>
              </a:rPr>
              <a:t>0771 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600" dirty="0">
              <a:solidFill>
                <a:schemeClr val="tx1"/>
              </a:solidFill>
              <a:latin typeface="Onyx" panose="04050602080702020203" pitchFamily="82" charset="0"/>
              <a:ea typeface="Oswald"/>
              <a:cs typeface="Oswald"/>
              <a:sym typeface="Oswald"/>
            </a:endParaRP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0782 Обеспечение отдыха и оздоровления детей за счет бюджета</a:t>
            </a:r>
          </a:p>
          <a:p>
            <a:pPr marL="457200" indent="-349250" algn="l">
              <a:lnSpc>
                <a:spcPct val="90000"/>
              </a:lnSpc>
              <a:spcBef>
                <a:spcPts val="0"/>
              </a:spcBef>
              <a:buClr>
                <a:schemeClr val="dk2"/>
              </a:buClr>
              <a:buSzPts val="1900"/>
              <a:buFont typeface="Oswald"/>
              <a:buChar char="●"/>
            </a:pPr>
            <a:r>
              <a:rPr lang="ru" sz="1600" dirty="0">
                <a:solidFill>
                  <a:schemeClr val="tx1"/>
                </a:solidFill>
                <a:latin typeface="Oswald"/>
                <a:ea typeface="Oswald"/>
                <a:cs typeface="Oswald"/>
                <a:sym typeface="Oswald"/>
              </a:rPr>
              <a:t>0835 Государственное обеспечение одеждой, обувью, мягким инвентарем</a:t>
            </a:r>
            <a:endParaRPr sz="1600" dirty="0">
              <a:solidFill>
                <a:schemeClr val="tx1"/>
              </a:solidFill>
              <a:latin typeface="Onyx" panose="04050602080702020203" pitchFamily="82" charset="0"/>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798632"/>
            <a:ext cx="8053500" cy="3849824"/>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Нормативные основания</a:t>
            </a:r>
          </a:p>
          <a:p>
            <a:pPr marL="460800" lvl="0" indent="-319300" algn="just" defTabSz="342900">
              <a:buClr>
                <a:srgbClr val="2C3C43"/>
              </a:buClr>
              <a:buSzPts val="1400"/>
              <a:buFont typeface="Oswald"/>
              <a:buChar char="●"/>
            </a:pPr>
            <a:r>
              <a:rPr lang="ru-RU" sz="1300" kern="1200" dirty="0">
                <a:solidFill>
                  <a:prstClr val="black"/>
                </a:solidFill>
                <a:latin typeface="Oswald" panose="00000500000000000000" pitchFamily="2" charset="-52"/>
                <a:ea typeface="Oswald"/>
                <a:cs typeface="Oswald"/>
                <a:sym typeface="Oswald"/>
              </a:rPr>
              <a:t>Закон Свердловской области от 15.07.2013 № 78-ОЗ «Об образовании в Свердловской области</a:t>
            </a:r>
            <a:r>
              <a:rPr lang="ru-RU" sz="1300" kern="1200" dirty="0" smtClean="0">
                <a:solidFill>
                  <a:prstClr val="black"/>
                </a:solidFill>
                <a:latin typeface="Oswald" panose="00000500000000000000" pitchFamily="2" charset="-52"/>
                <a:ea typeface="Oswald"/>
                <a:cs typeface="Oswald"/>
                <a:sym typeface="Oswald"/>
              </a:rPr>
              <a:t>»</a:t>
            </a:r>
            <a:endParaRPr sz="1200" b="1" dirty="0">
              <a:solidFill>
                <a:schemeClr val="tx1"/>
              </a:solidFill>
              <a:latin typeface="Oswald" panose="00000500000000000000" pitchFamily="2" charset="-52"/>
              <a:ea typeface="Oswald"/>
              <a:cs typeface="Oswald"/>
              <a:sym typeface="Oswald"/>
            </a:endParaRP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26.07.2022 № 95-ОЗ «О внесении изменения в Закон Свердловской области «Об образовании в Свердловской области»</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indent="-304800">
              <a:buClr>
                <a:schemeClr val="dk2"/>
              </a:buClr>
              <a:buSzPts val="1200"/>
              <a:buFont typeface="Oswald"/>
              <a:buChar char="●"/>
            </a:pPr>
            <a:r>
              <a:rPr lang="ru-RU" sz="1200" dirty="0">
                <a:solidFill>
                  <a:schemeClr val="tx1"/>
                </a:solidFill>
                <a:latin typeface="Oswald" panose="00000500000000000000" pitchFamily="2" charset="-52"/>
                <a:ea typeface="Oswald"/>
                <a:cs typeface="Oswald"/>
                <a:sym typeface="Oswald"/>
              </a:rPr>
              <a:t>Закон Свердловской области от </a:t>
            </a: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a:t>
            </a:r>
            <a:endPar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57200" indent="-304800">
              <a:buClr>
                <a:schemeClr val="dk2"/>
              </a:buClr>
              <a:buSzPts val="1200"/>
              <a:buFont typeface="Oswald"/>
              <a:buChar char="●"/>
            </a:pPr>
            <a:r>
              <a:rPr lang="ru-RU"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rPr>
              <a:t>Закон Свердловской области от 07.06.2023 № 57-ОЗ «О внесении изменений в статью 33-1 Закона Свердловской области "Об образовании в Свердловской области»</a:t>
            </a:r>
            <a:endParaRPr lang="en-US" sz="1200" dirty="0">
              <a:solidFill>
                <a:schemeClr val="tx1"/>
              </a:solidFill>
              <a:latin typeface="Oswald" panose="00000500000000000000" pitchFamily="2" charset="-52"/>
              <a:ea typeface="Liberation Serif" panose="02020603050405020304" pitchFamily="18" charset="0"/>
              <a:cs typeface="Liberation Serif" panose="02020603050405020304" pitchFamily="18" charset="0"/>
            </a:endParaRPr>
          </a:p>
          <a:p>
            <a:pPr marL="457200" marR="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05.03.2014 № 146 «Об обеспечении питанием обучающихся по очной форме обучения в государственных общеобразовательных организациях Свердловской области...»</a:t>
            </a:r>
            <a:endParaRPr sz="1200" dirty="0">
              <a:solidFill>
                <a:schemeClr val="tx1"/>
              </a:solidFill>
              <a:latin typeface="Oswald" panose="00000500000000000000" pitchFamily="2" charset="-52"/>
              <a:ea typeface="Oswald"/>
              <a:cs typeface="Oswald"/>
              <a:sym typeface="Oswald"/>
            </a:endParaRPr>
          </a:p>
          <a:p>
            <a:pPr marL="457200" marR="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03.09.2020 № 621 «Об организации бесплатного горячего питания обучающихся, получающих начальное общее образование в государственных образовательных организациях Свердловской области и муниципальных общеобразовательных организациях, расположенных на территории Свердловской области»</a:t>
            </a:r>
          </a:p>
          <a:p>
            <a:pPr marL="914400" marR="0" lvl="0" indent="0" algn="l" rtl="0">
              <a:spcBef>
                <a:spcPts val="0"/>
              </a:spcBef>
              <a:spcAft>
                <a:spcPts val="0"/>
              </a:spcAft>
              <a:buNone/>
            </a:pPr>
            <a:endParaRPr sz="12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Oswald"/>
              <a:sym typeface="Oswald"/>
            </a:endParaRPr>
          </a:p>
          <a:p>
            <a:pPr marL="457200" lvl="0" indent="-304800" algn="jus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Oswald"/>
                <a:sym typeface="Oswald"/>
              </a:rPr>
              <a:t>Периодичность предоставления</a:t>
            </a:r>
            <a:endParaRPr sz="1200" b="1" dirty="0">
              <a:solidFill>
                <a:schemeClr val="tx1"/>
              </a:solidFill>
              <a:latin typeface="Oswald" panose="00000500000000000000" pitchFamily="2" charset="-52"/>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Oswald"/>
                <a:sym typeface="Oswald"/>
              </a:rPr>
              <a:t>Ежемесячно</a:t>
            </a:r>
            <a:endParaRPr sz="1200" dirty="0">
              <a:solidFill>
                <a:schemeClr val="tx1"/>
              </a:solidFill>
              <a:latin typeface="Oswald" panose="00000500000000000000" pitchFamily="2" charset="-52"/>
              <a:ea typeface="Oswald"/>
              <a:cs typeface="Oswald"/>
              <a:sym typeface="Oswald"/>
            </a:endParaRPr>
          </a:p>
        </p:txBody>
      </p:sp>
      <p:sp>
        <p:nvSpPr>
          <p:cNvPr id="275" name="Google Shape;275;p40"/>
          <p:cNvSpPr txBox="1">
            <a:spLocks noGrp="1"/>
          </p:cNvSpPr>
          <p:nvPr>
            <p:ph type="ctrTitle"/>
          </p:nvPr>
        </p:nvSpPr>
        <p:spPr>
          <a:xfrm>
            <a:off x="2579293" y="133750"/>
            <a:ext cx="5760000" cy="707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panose="00000500000000000000" pitchFamily="2" charset="-52"/>
                <a:ea typeface="Oswald"/>
                <a:cs typeface="Oswald"/>
                <a:sym typeface="Oswald"/>
              </a:rPr>
              <a:t>ПРЕДОСТАВЛЕНИЕ БЕСПЛАТНОГО ПИТАНИЯ</a:t>
            </a:r>
            <a:endParaRPr sz="1400" b="1" dirty="0">
              <a:solidFill>
                <a:schemeClr val="tx1"/>
              </a:solidFill>
              <a:latin typeface="Oswald" panose="00000500000000000000" pitchFamily="2" charset="-52"/>
              <a:ea typeface="Oswald"/>
              <a:cs typeface="Oswald"/>
              <a:sym typeface="Oswald"/>
            </a:endParaRPr>
          </a:p>
        </p:txBody>
      </p:sp>
      <p:sp>
        <p:nvSpPr>
          <p:cNvPr id="276" name="Google Shape;276;p40"/>
          <p:cNvSpPr txBox="1"/>
          <p:nvPr/>
        </p:nvSpPr>
        <p:spPr>
          <a:xfrm>
            <a:off x="576589" y="13375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Oswald"/>
                <a:sym typeface="Oswald"/>
              </a:rPr>
              <a:t>КОД МЕРЫ 0758</a:t>
            </a:r>
            <a:endParaRPr sz="1500" b="1" dirty="0">
              <a:latin typeface="Oswald" panose="00000500000000000000" pitchFamily="2" charset="-52"/>
              <a:ea typeface="Oswald"/>
              <a:cs typeface="Oswald"/>
              <a:sym typeface="Oswa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4617"/>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0758</a:t>
            </a:r>
            <a:endParaRPr sz="1500" b="1" dirty="0">
              <a:latin typeface="Old English Text MT" panose="03040902040508030806" pitchFamily="66" charset="0"/>
              <a:ea typeface="Oswald"/>
              <a:cs typeface="Oswald"/>
              <a:sym typeface="Oswald"/>
            </a:endParaRPr>
          </a:p>
        </p:txBody>
      </p:sp>
      <p:graphicFrame>
        <p:nvGraphicFramePr>
          <p:cNvPr id="282" name="Google Shape;282;p41"/>
          <p:cNvGraphicFramePr/>
          <p:nvPr/>
        </p:nvGraphicFramePr>
        <p:xfrm>
          <a:off x="445925" y="824353"/>
          <a:ext cx="8494225" cy="353562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356412">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2184646">
                <a:tc>
                  <a:txBody>
                    <a:bodyPr/>
                    <a:lstStyle/>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Ребенок-инвалид, лица в возрасте до 18 лет, которым установлена категория «ребенок-инвалид»</a:t>
                      </a:r>
                    </a:p>
                    <a:p>
                      <a:pPr marL="179999" marR="0" lvl="0" indent="-149899" algn="just"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800" baseline="0" dirty="0">
                          <a:solidFill>
                            <a:schemeClr val="tx1"/>
                          </a:solidFill>
                          <a:latin typeface="Oswald"/>
                          <a:ea typeface="Oswald"/>
                          <a:cs typeface="Oswald"/>
                          <a:sym typeface="Oswald"/>
                        </a:rPr>
                        <a:t> служащих умерли оба родителя или единственный родитель</a:t>
                      </a:r>
                    </a:p>
                    <a:p>
                      <a:pPr marL="179999" marR="0" lvl="0" indent="-149899" algn="just" defTabSz="342900" rtl="0" eaLnBrk="1" fontAlgn="auto" latinLnBrk="0" hangingPunct="1">
                        <a:lnSpc>
                          <a:spcPct val="100000"/>
                        </a:lnSpc>
                        <a:spcBef>
                          <a:spcPts val="0"/>
                        </a:spcBef>
                        <a:spcAft>
                          <a:spcPts val="0"/>
                        </a:spcAft>
                        <a:buClrTx/>
                        <a:buSzPts val="1000"/>
                        <a:buFont typeface="Oswald"/>
                        <a:buChar char="●"/>
                        <a:tabLst/>
                        <a:defRPr/>
                      </a:pPr>
                      <a:r>
                        <a:rPr lang="ru-RU" sz="800" kern="1200" baseline="0" dirty="0">
                          <a:solidFill>
                            <a:schemeClr val="tx1"/>
                          </a:solidFill>
                          <a:latin typeface="Oswald"/>
                          <a:ea typeface="Oswald"/>
                          <a:cs typeface="Oswald"/>
                          <a:sym typeface="Oswald"/>
                        </a:rPr>
                        <a:t>Лица, потерявшие в период их обучения обоих родителей или единственного родителя, обучающихся по образовательным программам основного общего, среднего общего образования до завершения обучения по указанным программам</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Учащиеся, проживающие в интернате при образовательной (общеобразовательной) организации</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Обучающиеся с ограниченными возможностями здоровья</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Дети-сироты, дети, оставшиеся без попечения родителей,</a:t>
                      </a:r>
                      <a:r>
                        <a:rPr lang="ru" sz="800" kern="1200" baseline="0" dirty="0">
                          <a:solidFill>
                            <a:schemeClr val="tx1"/>
                          </a:solidFill>
                          <a:latin typeface="Oswald"/>
                          <a:ea typeface="Oswald"/>
                          <a:cs typeface="Oswald"/>
                          <a:sym typeface="Oswald"/>
                        </a:rPr>
                        <a:t> л</a:t>
                      </a:r>
                      <a:r>
                        <a:rPr lang="ru-RU" sz="800" kern="1200" dirty="0" err="1">
                          <a:solidFill>
                            <a:schemeClr val="tx1"/>
                          </a:solidFill>
                          <a:latin typeface="Oswald"/>
                          <a:ea typeface="Oswald"/>
                          <a:cs typeface="Oswald"/>
                          <a:sym typeface="Oswald"/>
                        </a:rPr>
                        <a:t>ица</a:t>
                      </a:r>
                      <a:r>
                        <a:rPr lang="ru-RU" sz="800" kern="1200" dirty="0">
                          <a:solidFill>
                            <a:schemeClr val="tx1"/>
                          </a:solidFill>
                          <a:latin typeface="Oswald"/>
                          <a:ea typeface="Oswald"/>
                          <a:cs typeface="Oswald"/>
                          <a:sym typeface="Oswald"/>
                        </a:rPr>
                        <a:t> из числа детей-сирот и детей, оставшихся без попечения родителей, обучающиеся:</a:t>
                      </a:r>
                    </a:p>
                    <a:p>
                      <a:pPr marL="30100" lvl="0" indent="0" algn="just" defTabSz="342900" rtl="0" eaLnBrk="1" latinLnBrk="0" hangingPunct="1">
                        <a:spcBef>
                          <a:spcPts val="0"/>
                        </a:spcBef>
                        <a:spcAft>
                          <a:spcPts val="0"/>
                        </a:spcAft>
                        <a:buSzPts val="1000"/>
                        <a:buFont typeface="Oswald"/>
                        <a:buNone/>
                      </a:pPr>
                      <a:r>
                        <a:rPr lang="ru-RU" sz="800" kern="1200" dirty="0">
                          <a:solidFill>
                            <a:schemeClr val="tx1"/>
                          </a:solidFill>
                          <a:latin typeface="Oswald"/>
                          <a:ea typeface="Oswald"/>
                          <a:cs typeface="Oswald"/>
                          <a:sym typeface="Oswald"/>
                        </a:rPr>
                        <a:t>-</a:t>
                      </a:r>
                      <a:r>
                        <a:rPr lang="ru-RU" sz="800" kern="1200" baseline="0" dirty="0">
                          <a:solidFill>
                            <a:schemeClr val="tx1"/>
                          </a:solidFill>
                          <a:latin typeface="Oswald"/>
                          <a:ea typeface="Oswald"/>
                          <a:cs typeface="Oswald"/>
                          <a:sym typeface="Oswald"/>
                        </a:rPr>
                        <a:t> по очной форме</a:t>
                      </a:r>
                      <a:r>
                        <a:rPr lang="ru-RU" sz="800" kern="1200" dirty="0">
                          <a:solidFill>
                            <a:schemeClr val="tx1"/>
                          </a:solidFill>
                          <a:latin typeface="Oswald"/>
                          <a:ea typeface="Oswald"/>
                          <a:cs typeface="Oswald"/>
                          <a:sym typeface="Oswald"/>
                        </a:rPr>
                        <a:t> по</a:t>
                      </a:r>
                      <a:r>
                        <a:rPr lang="ru-RU" sz="800" kern="1200" baseline="0" dirty="0">
                          <a:solidFill>
                            <a:schemeClr val="tx1"/>
                          </a:solidFill>
                          <a:latin typeface="Oswald"/>
                          <a:ea typeface="Oswald"/>
                          <a:cs typeface="Oswald"/>
                          <a:sym typeface="Oswald"/>
                        </a:rPr>
                        <a:t> основным профессиональным образовательным </a:t>
                      </a:r>
                      <a:r>
                        <a:rPr lang="ru-RU" sz="800" kern="1200" dirty="0">
                          <a:solidFill>
                            <a:schemeClr val="tx1"/>
                          </a:solidFill>
                          <a:latin typeface="Oswald"/>
                          <a:ea typeface="Oswald"/>
                          <a:cs typeface="Oswald"/>
                          <a:sym typeface="Oswald"/>
                        </a:rPr>
                        <a:t>программам и (или) по программам профессиональной подготовки по профессиям рабочих, должностям служащих</a:t>
                      </a:r>
                    </a:p>
                    <a:p>
                      <a:pPr marL="30100" lvl="0" indent="0" algn="just" defTabSz="342900" rtl="0" eaLnBrk="1" latinLnBrk="0" hangingPunct="1">
                        <a:spcBef>
                          <a:spcPts val="0"/>
                        </a:spcBef>
                        <a:spcAft>
                          <a:spcPts val="0"/>
                        </a:spcAft>
                        <a:buSzPts val="1000"/>
                        <a:buFont typeface="Oswald"/>
                        <a:buNone/>
                      </a:pPr>
                      <a:r>
                        <a:rPr lang="ru-RU" sz="800" kern="1200" dirty="0">
                          <a:solidFill>
                            <a:schemeClr val="tx1"/>
                          </a:solidFill>
                          <a:latin typeface="Oswald"/>
                          <a:ea typeface="Oswald"/>
                          <a:cs typeface="Oswald"/>
                          <a:sym typeface="Oswald"/>
                        </a:rPr>
                        <a:t>-по образовательным программам основного общего, среднего общего образования до завершения обучения по указанным программам</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Дети из числа многодетных семей</a:t>
                      </a:r>
                      <a:endParaRPr sz="800" kern="1200" dirty="0">
                        <a:solidFill>
                          <a:schemeClr val="tx1"/>
                        </a:solidFill>
                        <a:latin typeface="Oswald"/>
                        <a:ea typeface="Oswald"/>
                        <a:cs typeface="Oswald"/>
                        <a:sym typeface="Oswald"/>
                      </a:endParaRPr>
                    </a:p>
                    <a:p>
                      <a:pPr marL="179999" lvl="0" indent="-149899" algn="just" defTabSz="342900" rtl="0" eaLnBrk="1" latinLnBrk="0" hangingPunct="1">
                        <a:spcBef>
                          <a:spcPts val="0"/>
                        </a:spcBef>
                        <a:spcAft>
                          <a:spcPts val="0"/>
                        </a:spcAft>
                        <a:buSzPts val="1000"/>
                        <a:buFont typeface="Oswald"/>
                        <a:buChar char="●"/>
                      </a:pPr>
                      <a:r>
                        <a:rPr lang="ru" sz="800" kern="1200" dirty="0">
                          <a:solidFill>
                            <a:schemeClr val="tx1"/>
                          </a:solidFill>
                          <a:latin typeface="Oswald"/>
                          <a:ea typeface="Oswald"/>
                          <a:cs typeface="Oswald"/>
                          <a:sym typeface="Oswald"/>
                        </a:rPr>
                        <a:t>Отдельные категории граждан, проживающие в малоимущих семьях</a:t>
                      </a:r>
                      <a:endParaRPr sz="800" kern="1200" dirty="0">
                        <a:solidFill>
                          <a:schemeClr val="tx1"/>
                        </a:solidFill>
                        <a:latin typeface="Oswald"/>
                        <a:ea typeface="Oswald"/>
                        <a:cs typeface="Oswald"/>
                        <a:sym typeface="Oswald"/>
                      </a:endParaRPr>
                    </a:p>
                  </a:txBody>
                  <a:tcPr marL="91425" marR="91425" marT="91425" marB="91425"/>
                </a:tc>
                <a:tc>
                  <a:txBody>
                    <a:bodyPr/>
                    <a:lstStyle/>
                    <a:p>
                      <a:pPr marL="179999" lvl="0" indent="-158750" algn="l" rtl="0">
                        <a:spcBef>
                          <a:spcPts val="0"/>
                        </a:spcBef>
                        <a:spcAft>
                          <a:spcPts val="0"/>
                        </a:spcAft>
                        <a:buSzPts val="1150"/>
                        <a:buFont typeface="Oswald"/>
                        <a:buChar char="●"/>
                      </a:pPr>
                      <a:r>
                        <a:rPr lang="ru" sz="800" dirty="0">
                          <a:latin typeface="Oswald"/>
                          <a:ea typeface="Oswald"/>
                          <a:cs typeface="Oswald"/>
                          <a:sym typeface="Oswald"/>
                        </a:rPr>
                        <a:t>Подача заявления руководителю образовательной организации</a:t>
                      </a:r>
                      <a:endParaRPr sz="800" dirty="0">
                        <a:latin typeface="Oswald"/>
                        <a:ea typeface="Oswald"/>
                        <a:cs typeface="Oswald"/>
                        <a:sym typeface="Oswald"/>
                      </a:endParaRPr>
                    </a:p>
                    <a:p>
                      <a:pPr marL="179999" lvl="0" indent="-158750" algn="l" rtl="0">
                        <a:lnSpc>
                          <a:spcPct val="115000"/>
                        </a:lnSpc>
                        <a:spcBef>
                          <a:spcPts val="0"/>
                        </a:spcBef>
                        <a:spcAft>
                          <a:spcPts val="0"/>
                        </a:spcAft>
                        <a:buSzPts val="1150"/>
                        <a:buFont typeface="Oswald"/>
                        <a:buChar char="●"/>
                      </a:pPr>
                      <a:r>
                        <a:rPr lang="ru" sz="800" dirty="0">
                          <a:latin typeface="Oswald"/>
                          <a:ea typeface="Oswald"/>
                          <a:cs typeface="Oswald"/>
                          <a:sym typeface="Oswald"/>
                        </a:rPr>
                        <a:t>Справка о среднедушевом доходе семьи для предоставления бесплатного питания (завтрак или обед)</a:t>
                      </a:r>
                      <a:endParaRPr sz="800" dirty="0">
                        <a:latin typeface="Oswald"/>
                        <a:ea typeface="Oswald"/>
                        <a:cs typeface="Oswald"/>
                        <a:sym typeface="Oswald"/>
                      </a:endParaRPr>
                    </a:p>
                    <a:p>
                      <a:pPr marL="179999" lvl="0" indent="-158750" algn="l" rtl="0">
                        <a:lnSpc>
                          <a:spcPct val="115000"/>
                        </a:lnSpc>
                        <a:spcBef>
                          <a:spcPts val="0"/>
                        </a:spcBef>
                        <a:spcAft>
                          <a:spcPts val="0"/>
                        </a:spcAft>
                        <a:buSzPts val="1150"/>
                        <a:buFont typeface="Oswald"/>
                        <a:buChar char="●"/>
                      </a:pPr>
                      <a:r>
                        <a:rPr lang="ru" sz="800" dirty="0">
                          <a:latin typeface="Oswald"/>
                          <a:ea typeface="Oswald"/>
                          <a:cs typeface="Oswald"/>
                          <a:sym typeface="Oswald"/>
                        </a:rPr>
                        <a:t>Предоставление документов,</a:t>
                      </a:r>
                      <a:r>
                        <a:rPr lang="ru" sz="800" baseline="0" dirty="0">
                          <a:latin typeface="Oswald"/>
                          <a:ea typeface="Oswald"/>
                          <a:cs typeface="Oswald"/>
                          <a:sym typeface="Oswald"/>
                        </a:rPr>
                        <a:t> подтверждающих статус обучающегося</a:t>
                      </a:r>
                      <a:endParaRPr sz="8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283" name="Google Shape;283;p41"/>
          <p:cNvSpPr txBox="1">
            <a:spLocks noGrp="1"/>
          </p:cNvSpPr>
          <p:nvPr>
            <p:ph type="ctrTitle"/>
          </p:nvPr>
        </p:nvSpPr>
        <p:spPr>
          <a:xfrm>
            <a:off x="2674050" y="4617"/>
            <a:ext cx="5760000" cy="447151"/>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a:ea typeface="Oswald"/>
                <a:cs typeface="Oswald"/>
                <a:sym typeface="Oswald"/>
              </a:rPr>
              <a:t>ПРЕДОСТАВЛЕНИЕ БЕСПЛАТНОГО ПИТАНИЯ</a:t>
            </a:r>
            <a:endParaRPr sz="1400" b="1" dirty="0">
              <a:solidFill>
                <a:schemeClr val="tx1"/>
              </a:solidFill>
              <a:latin typeface="Old English Text MT" panose="03040902040508030806" pitchFamily="66" charset="0"/>
              <a:ea typeface="Oswald"/>
              <a:cs typeface="Oswald"/>
              <a:sym typeface="Oswald"/>
            </a:endParaRPr>
          </a:p>
        </p:txBody>
      </p:sp>
    </p:spTree>
    <p:extLst>
      <p:ext uri="{BB962C8B-B14F-4D97-AF65-F5344CB8AC3E}">
        <p14:creationId xmlns:p14="http://schemas.microsoft.com/office/powerpoint/2010/main" val="3499535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4617"/>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0758</a:t>
            </a:r>
            <a:endParaRPr sz="1500" b="1" dirty="0">
              <a:latin typeface="Onyx" panose="04050602080702020203" pitchFamily="82" charset="0"/>
              <a:ea typeface="Oswald"/>
              <a:cs typeface="Oswald"/>
              <a:sym typeface="Oswald"/>
            </a:endParaRPr>
          </a:p>
        </p:txBody>
      </p:sp>
      <p:graphicFrame>
        <p:nvGraphicFramePr>
          <p:cNvPr id="282" name="Google Shape;282;p41"/>
          <p:cNvGraphicFramePr/>
          <p:nvPr>
            <p:extLst>
              <p:ext uri="{D42A27DB-BD31-4B8C-83A1-F6EECF244321}">
                <p14:modId xmlns:p14="http://schemas.microsoft.com/office/powerpoint/2010/main" val="2519126156"/>
              </p:ext>
            </p:extLst>
          </p:nvPr>
        </p:nvGraphicFramePr>
        <p:xfrm>
          <a:off x="241993" y="927557"/>
          <a:ext cx="8494225" cy="316986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513116">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200" b="1" dirty="0">
                          <a:latin typeface="Oswald"/>
                          <a:ea typeface="Oswald"/>
                          <a:cs typeface="Oswald"/>
                          <a:sym typeface="Oswald"/>
                        </a:rPr>
                        <a:t>Порядок получения</a:t>
                      </a:r>
                      <a:endParaRPr sz="12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2080075">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baseline="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 sz="8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a:t>
                      </a:r>
                      <a:r>
                        <a:rPr lang="ru" sz="800" baseline="0" dirty="0">
                          <a:solidFill>
                            <a:schemeClr val="tx1"/>
                          </a:solidFill>
                          <a:latin typeface="Oswald"/>
                          <a:ea typeface="Oswald"/>
                          <a:cs typeface="Oswald"/>
                          <a:sym typeface="Oswald"/>
                        </a:rPr>
                        <a:t> </a:t>
                      </a:r>
                      <a:r>
                        <a:rPr lang="ru" sz="800" dirty="0">
                          <a:solidFill>
                            <a:schemeClr val="tx1"/>
                          </a:solidFill>
                          <a:latin typeface="Oswald"/>
                          <a:ea typeface="Oswald"/>
                          <a:cs typeface="Oswald"/>
                          <a:sym typeface="Oswald"/>
                        </a:rPr>
                        <a:t>Украины, Донецкой Народной Республики и Луганской Народной Республики,</a:t>
                      </a:r>
                      <a:r>
                        <a:rPr kumimoji="0" lang="ru-RU" sz="800" b="0" i="0" u="none" strike="noStrike" kern="1200" cap="none" spc="0" normalizeH="0" baseline="0" noProof="0" dirty="0">
                          <a:ln>
                            <a:noFill/>
                          </a:ln>
                          <a:solidFill>
                            <a:srgbClr val="FF0000"/>
                          </a:solidFill>
                          <a:effectLst/>
                          <a:uLnTx/>
                          <a:uFillTx/>
                          <a:latin typeface="Oswald"/>
                          <a:ea typeface="Oswald"/>
                          <a:cs typeface="Oswald"/>
                          <a:sym typeface="Oswald"/>
                        </a:rPr>
                        <a:t> </a:t>
                      </a:r>
                      <a:r>
                        <a:rPr kumimoji="0" lang="ru-RU" sz="800" b="0" i="0" u="none" strike="noStrike" kern="1200" cap="none" spc="0" normalizeH="0" baseline="0" noProof="0" dirty="0">
                          <a:ln>
                            <a:noFill/>
                          </a:ln>
                          <a:solidFill>
                            <a:schemeClr val="tx1"/>
                          </a:solidFill>
                          <a:effectLst/>
                          <a:uLnTx/>
                          <a:uFillTx/>
                          <a:latin typeface="Oswald"/>
                          <a:ea typeface="Oswald"/>
                          <a:cs typeface="Oswald"/>
                          <a:sym typeface="Oswald"/>
                        </a:rPr>
                        <a:t>Запорожской области и Херсонской области </a:t>
                      </a:r>
                      <a:r>
                        <a:rPr lang="ru" sz="8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a:t>
                      </a:r>
                      <a:r>
                        <a:rPr lang="ru" sz="800" baseline="0" dirty="0">
                          <a:solidFill>
                            <a:schemeClr val="tx1"/>
                          </a:solidFill>
                          <a:latin typeface="Oswald"/>
                          <a:ea typeface="Oswald"/>
                          <a:cs typeface="Oswald"/>
                          <a:sym typeface="Oswald"/>
                        </a:rPr>
                        <a:t>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«Об объявлении частичной мобилизации в Российской Федерации»</a:t>
                      </a:r>
                      <a:endParaRPr lang="ru" sz="800" baseline="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 sz="800" baseline="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Документ, подтверждающий статус гражданина </a:t>
                      </a:r>
                      <a:r>
                        <a:rPr lang="ru-RU" sz="800" baseline="0" dirty="0">
                          <a:solidFill>
                            <a:schemeClr val="tx1"/>
                          </a:solidFill>
                          <a:latin typeface="Oswald"/>
                          <a:ea typeface="Oswald"/>
                          <a:cs typeface="Oswald"/>
                          <a:sym typeface="Oswald"/>
                        </a:rPr>
                        <a:t>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a:t>
                      </a:r>
                      <a:r>
                        <a:rPr lang="ru-RU" sz="800" kern="1200" dirty="0">
                          <a:solidFill>
                            <a:srgbClr val="000000"/>
                          </a:solidFill>
                          <a:latin typeface="Oswald"/>
                          <a:ea typeface="Oswald"/>
                          <a:cs typeface="Oswald"/>
                          <a:sym typeface="Oswald"/>
                        </a:rPr>
                        <a:t>Граждане</a:t>
                      </a:r>
                      <a:r>
                        <a:rPr lang="ru-RU" sz="800" kern="1200" baseline="0" dirty="0">
                          <a:solidFill>
                            <a:srgbClr val="000000"/>
                          </a:solidFill>
                          <a:latin typeface="Oswald"/>
                          <a:ea typeface="Oswald"/>
                          <a:cs typeface="Oswald"/>
                          <a:sym typeface="Oswald"/>
                        </a:rPr>
                        <a:t> или  р</a:t>
                      </a:r>
                      <a:r>
                        <a:rPr lang="ru-RU" sz="800" kern="1200" dirty="0">
                          <a:solidFill>
                            <a:srgbClr val="000000"/>
                          </a:solidFill>
                          <a:latin typeface="Oswald"/>
                          <a:ea typeface="Oswald"/>
                          <a:cs typeface="Oswald"/>
                          <a:sym typeface="Oswald"/>
                        </a:rPr>
                        <a:t>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179999" lvl="0" indent="-149225" algn="l" defTabSz="342900" rtl="0" eaLnBrk="1" latinLnBrk="0" hangingPunct="1">
                        <a:spcBef>
                          <a:spcPts val="0"/>
                        </a:spcBef>
                        <a:spcAft>
                          <a:spcPts val="0"/>
                        </a:spcAft>
                        <a:buSzPts val="1000"/>
                        <a:buFont typeface="Oswald"/>
                        <a:buChar cha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4617"/>
            <a:ext cx="5760000" cy="447151"/>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ru" sz="1400" b="1" dirty="0">
                <a:solidFill>
                  <a:schemeClr val="tx1"/>
                </a:solidFill>
                <a:latin typeface="Oswald"/>
                <a:ea typeface="Oswald"/>
                <a:cs typeface="Oswald"/>
                <a:sym typeface="Oswald"/>
              </a:rPr>
              <a:t>ПРЕДОСТАВЛЕНИЕ БЕСПЛАТНОГО ПИТАНИЯ (продолжение)</a:t>
            </a:r>
            <a:endParaRPr sz="1400" b="1" dirty="0">
              <a:solidFill>
                <a:schemeClr val="tx1"/>
              </a:solidFill>
              <a:latin typeface="Onyx" panose="04050602080702020203" pitchFamily="82" charset="0"/>
              <a:ea typeface="Oswald"/>
              <a:cs typeface="Oswald"/>
              <a:sym typeface="Oswa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7"/>
        <p:cNvGrpSpPr/>
        <p:nvPr/>
      </p:nvGrpSpPr>
      <p:grpSpPr>
        <a:xfrm>
          <a:off x="0" y="0"/>
          <a:ext cx="0" cy="0"/>
          <a:chOff x="0" y="0"/>
          <a:chExt cx="0" cy="0"/>
        </a:xfrm>
      </p:grpSpPr>
      <p:sp>
        <p:nvSpPr>
          <p:cNvPr id="288" name="Google Shape;288;p42"/>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panose="00000500000000000000" pitchFamily="2" charset="-52"/>
                <a:ea typeface="Oswald"/>
                <a:cs typeface="Oswald"/>
                <a:sym typeface="Oswald"/>
              </a:rPr>
              <a:t>ОБЕСПЕЧЕНИЕ БЕСПЛАТНЫМ ПРОЕЗДОМ НА ГОРОДСКОМ, ПРИГОРОДНОМ ТРАНСПОРТЕ, В СЕЛЬСКОЙ МЕСТНОСТИ НА ВНУТРИРАЙОННОМ ТРАНСПОРТЕ (КРОМЕ ТАКСИ)</a:t>
            </a:r>
            <a:endParaRPr sz="1200" dirty="0">
              <a:solidFill>
                <a:srgbClr val="000000"/>
              </a:solidFill>
              <a:latin typeface="Oswald" panose="00000500000000000000" pitchFamily="2" charset="-52"/>
              <a:ea typeface="Montserrat"/>
              <a:cs typeface="Montserrat"/>
              <a:sym typeface="Montserrat"/>
            </a:endParaRPr>
          </a:p>
        </p:txBody>
      </p:sp>
      <p:sp>
        <p:nvSpPr>
          <p:cNvPr id="289" name="Google Shape;289;p42"/>
          <p:cNvSpPr/>
          <p:nvPr/>
        </p:nvSpPr>
        <p:spPr>
          <a:xfrm>
            <a:off x="273025" y="1195575"/>
            <a:ext cx="8053500" cy="3596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panose="00000500000000000000" pitchFamily="2" charset="-52"/>
                <a:ea typeface="Oswald"/>
                <a:cs typeface="Oswald"/>
                <a:sym typeface="Oswald"/>
              </a:rPr>
              <a:t>Нормативные основания</a:t>
            </a:r>
            <a:endParaRPr b="1"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457200" marR="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Постановление Правительства Свердловской области от 22.06.2017 № 428-ПП «Об утверждении Порядка и условий проезда детей-сирот и детей, оставшихся без попечения родителей, лиц из числа детей-сирот и детей, оставшихся без попечения родителей, лиц, потерявших в период обучения обоих родителей или единственного родителя, обучающихся в государственных образовательных организациях Свердловской области и муниципальных образовательных организациях, расположенных на территории Свердловской области, на городском, пригородном транспорте, в сельской местности на внутрирайонном транспорте (кроме такси), а также проезда один раз в год к месту жительства и обратно к месту учебы»</a:t>
            </a:r>
            <a:endParaRPr sz="1300"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b="1" dirty="0">
                <a:solidFill>
                  <a:schemeClr val="tx1"/>
                </a:solidFill>
                <a:latin typeface="Oswald" panose="00000500000000000000" pitchFamily="2" charset="-52"/>
                <a:ea typeface="Oswald"/>
                <a:cs typeface="Oswald"/>
                <a:sym typeface="Oswald"/>
              </a:rPr>
              <a:t>Форма предоставления - натуральная</a:t>
            </a:r>
            <a:endParaRPr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457200" marR="0" lvl="0" indent="-311150" algn="just"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За счет субсидий из областного бюджета на финансовое обеспечение публичных обязательств </a:t>
            </a:r>
            <a:endParaRPr sz="1300" dirty="0">
              <a:solidFill>
                <a:schemeClr val="tx1"/>
              </a:solidFill>
              <a:latin typeface="Oswald" panose="00000500000000000000" pitchFamily="2" charset="-52"/>
              <a:ea typeface="Oswald"/>
              <a:cs typeface="Oswald"/>
              <a:sym typeface="Oswald"/>
            </a:endParaRPr>
          </a:p>
          <a:p>
            <a:pPr marL="0" marR="0" lvl="0" indent="0" algn="ctr" rtl="0">
              <a:spcBef>
                <a:spcPts val="0"/>
              </a:spcBef>
              <a:spcAft>
                <a:spcPts val="0"/>
              </a:spcAft>
              <a:buNone/>
            </a:pPr>
            <a:endParaRPr b="1" dirty="0">
              <a:solidFill>
                <a:schemeClr val="tx1"/>
              </a:solidFill>
              <a:latin typeface="Oswald" panose="00000500000000000000" pitchFamily="2" charset="-52"/>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panose="00000500000000000000" pitchFamily="2" charset="-52"/>
                <a:ea typeface="Oswald"/>
                <a:cs typeface="Oswald"/>
                <a:sym typeface="Oswald"/>
              </a:rPr>
              <a:t>Периодичность предоставления</a:t>
            </a:r>
            <a:endParaRPr b="1" dirty="0">
              <a:solidFill>
                <a:schemeClr val="tx1"/>
              </a:solidFill>
              <a:highlight>
                <a:schemeClr val="lt2"/>
              </a:highlight>
              <a:latin typeface="Oswald" panose="00000500000000000000" pitchFamily="2" charset="-52"/>
              <a:ea typeface="Oswald"/>
              <a:cs typeface="Oswald"/>
              <a:sym typeface="Oswald"/>
            </a:endParaRPr>
          </a:p>
          <a:p>
            <a:pPr marL="0" lvl="0" indent="0" algn="ctr" rtl="0">
              <a:spcBef>
                <a:spcPts val="0"/>
              </a:spcBef>
              <a:spcAft>
                <a:spcPts val="0"/>
              </a:spcAft>
              <a:buNone/>
            </a:pPr>
            <a:endParaRPr b="1" dirty="0">
              <a:solidFill>
                <a:schemeClr val="tx1"/>
              </a:solidFill>
              <a:highlight>
                <a:srgbClr val="FF0000"/>
              </a:highlight>
              <a:latin typeface="Oswald" panose="00000500000000000000" pitchFamily="2" charset="-52"/>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300" dirty="0">
                <a:solidFill>
                  <a:schemeClr val="tx1"/>
                </a:solidFill>
                <a:latin typeface="Oswald" panose="00000500000000000000" pitchFamily="2" charset="-52"/>
                <a:ea typeface="Oswald"/>
                <a:cs typeface="Oswald"/>
                <a:sym typeface="Oswald"/>
              </a:rPr>
              <a:t>В соответствии с договором с транспортной организацией (на год, квартал, месяц</a:t>
            </a:r>
            <a:r>
              <a:rPr lang="ru" sz="1300" dirty="0">
                <a:solidFill>
                  <a:schemeClr val="dk2"/>
                </a:solidFill>
                <a:latin typeface="Oswald" panose="00000500000000000000" pitchFamily="2" charset="-52"/>
                <a:ea typeface="Oswald"/>
                <a:cs typeface="Oswald"/>
                <a:sym typeface="Oswald"/>
              </a:rPr>
              <a:t>)</a:t>
            </a:r>
            <a:endParaRPr sz="500" dirty="0">
              <a:solidFill>
                <a:srgbClr val="434343"/>
              </a:solidFill>
              <a:highlight>
                <a:srgbClr val="FF0000"/>
              </a:highlight>
              <a:latin typeface="Oswald" panose="00000500000000000000" pitchFamily="2" charset="-52"/>
              <a:ea typeface="Oswald"/>
              <a:cs typeface="Oswald"/>
              <a:sym typeface="Oswald"/>
            </a:endParaRPr>
          </a:p>
        </p:txBody>
      </p:sp>
      <p:sp>
        <p:nvSpPr>
          <p:cNvPr id="290" name="Google Shape;290;p42"/>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panose="00000500000000000000" pitchFamily="2" charset="-52"/>
                <a:ea typeface="Oswald"/>
                <a:cs typeface="Oswald"/>
                <a:sym typeface="Oswald"/>
              </a:rPr>
              <a:t>КОД МЕРЫ 0760</a:t>
            </a:r>
            <a:endParaRPr sz="1500" b="1">
              <a:latin typeface="Oswald" panose="00000500000000000000" pitchFamily="2" charset="-52"/>
              <a:ea typeface="Oswald"/>
              <a:cs typeface="Oswald"/>
              <a:sym typeface="Oswa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94"/>
        <p:cNvGrpSpPr/>
        <p:nvPr/>
      </p:nvGrpSpPr>
      <p:grpSpPr>
        <a:xfrm>
          <a:off x="0" y="0"/>
          <a:ext cx="0" cy="0"/>
          <a:chOff x="0" y="0"/>
          <a:chExt cx="0" cy="0"/>
        </a:xfrm>
      </p:grpSpPr>
      <p:sp>
        <p:nvSpPr>
          <p:cNvPr id="295" name="Google Shape;295;p43"/>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ОБЕСПЕЧЕНИЕ БЕСПЛАТНЫМ ПРОЕЗДОМ НА ГОРОДСКОМ, ПРИГОРОДНОМ ТРАНСПОРТЕ, В СЕЛЬСКОЙ МЕСТНОСТИ НА ВНУТРИРАЙОННОМ ТРАНСПОРТЕ (КРОМЕ ТАКСИ)</a:t>
            </a:r>
            <a:endParaRPr sz="1200" dirty="0">
              <a:solidFill>
                <a:srgbClr val="000000"/>
              </a:solidFill>
              <a:latin typeface="Onyx" panose="04050602080702020203" pitchFamily="82" charset="0"/>
              <a:ea typeface="Montserrat"/>
              <a:cs typeface="Montserrat"/>
              <a:sym typeface="Montserrat"/>
            </a:endParaRPr>
          </a:p>
        </p:txBody>
      </p:sp>
      <p:sp>
        <p:nvSpPr>
          <p:cNvPr id="296" name="Google Shape;296;p43"/>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0760</a:t>
            </a:r>
            <a:endParaRPr sz="1500" b="1">
              <a:latin typeface="Onyx" panose="04050602080702020203" pitchFamily="82" charset="0"/>
              <a:ea typeface="Oswald"/>
              <a:cs typeface="Oswald"/>
              <a:sym typeface="Oswald"/>
            </a:endParaRPr>
          </a:p>
        </p:txBody>
      </p:sp>
      <p:graphicFrame>
        <p:nvGraphicFramePr>
          <p:cNvPr id="297" name="Google Shape;297;p43"/>
          <p:cNvGraphicFramePr/>
          <p:nvPr>
            <p:extLst>
              <p:ext uri="{D42A27DB-BD31-4B8C-83A1-F6EECF244321}">
                <p14:modId xmlns:p14="http://schemas.microsoft.com/office/powerpoint/2010/main" val="773206696"/>
              </p:ext>
            </p:extLst>
          </p:nvPr>
        </p:nvGraphicFramePr>
        <p:xfrm>
          <a:off x="348578" y="1541826"/>
          <a:ext cx="8494225" cy="2377350"/>
        </p:xfrm>
        <a:graphic>
          <a:graphicData uri="http://schemas.openxmlformats.org/drawingml/2006/table">
            <a:tbl>
              <a:tblPr>
                <a:noFill/>
                <a:tableStyleId>{BF4A3D39-4975-46BA-BE83-8B02B6239DEE}</a:tableStyleId>
              </a:tblPr>
              <a:tblGrid>
                <a:gridCol w="4843875">
                  <a:extLst>
                    <a:ext uri="{9D8B030D-6E8A-4147-A177-3AD203B41FA5}">
                      <a16:colId xmlns:a16="http://schemas.microsoft.com/office/drawing/2014/main" val="20000"/>
                    </a:ext>
                  </a:extLst>
                </a:gridCol>
                <a:gridCol w="36503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7295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rgbClr val="0070C0"/>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одного из родителей,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91425" marR="91425" marT="91425" marB="91425" anchor="ctr"/>
                </a:tc>
                <a:extLst>
                  <a:ext uri="{0D108BD9-81ED-4DB2-BD59-A6C34878D82A}">
                    <a16:rowId xmlns:a16="http://schemas.microsoft.com/office/drawing/2014/main" val="10002"/>
                  </a:ext>
                </a:extLst>
              </a:tr>
              <a:tr h="344925">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Дети, оставшиеся без попечения родителей</a:t>
                      </a:r>
                      <a:endParaRPr sz="120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35245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798632"/>
            <a:ext cx="8053500" cy="3849824"/>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Нормативные основания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Федеральный закон от 29 декабря 2012 года № 273-ФЗ «Об образовании в Российской Федерации»</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Закон Свердловской области от 15 июля 2013 года № 78-ОЗ «Об образовании в Свердловской области»</a:t>
            </a:r>
            <a:br>
              <a:rPr lang="ru-RU" sz="1200" dirty="0">
                <a:solidFill>
                  <a:schemeClr val="tx1"/>
                </a:solidFill>
                <a:latin typeface="Oswald" panose="00000500000000000000" pitchFamily="2" charset="-52"/>
                <a:ea typeface="Oswald"/>
                <a:cs typeface="Myanmar Text" panose="020B0502040204020203" pitchFamily="34" charset="0"/>
                <a:sym typeface="Oswald"/>
              </a:rPr>
            </a:br>
            <a:r>
              <a:rPr lang="ru-RU" sz="1200" dirty="0">
                <a:solidFill>
                  <a:schemeClr val="tx1"/>
                </a:solidFill>
                <a:latin typeface="Oswald" panose="00000500000000000000" pitchFamily="2" charset="-52"/>
                <a:ea typeface="Oswald"/>
                <a:cs typeface="Myanmar Text" panose="020B0502040204020203" pitchFamily="34" charset="0"/>
                <a:sym typeface="Oswald"/>
              </a:rPr>
              <a:t>подпункт «б» пункта 4 перечня поручений Президента Российской Федерации от 19.10.2022 № Пр-1978 по вопросам оказания поддержки гражданам Российской Федерации, призванным на военную службу по мобилизации, и членам их семей; </a:t>
            </a:r>
          </a:p>
          <a:p>
            <a:pPr marL="457200" lvl="0" indent="-304800">
              <a:buClr>
                <a:schemeClr val="dk2"/>
              </a:buClr>
              <a:buSzPts val="1200"/>
              <a:buFont typeface="Oswald"/>
              <a:buChar char="●"/>
            </a:pPr>
            <a:r>
              <a:rPr lang="ru-RU" sz="1200" dirty="0">
                <a:solidFill>
                  <a:schemeClr val="tx1"/>
                </a:solidFill>
                <a:latin typeface="Oswald" panose="00000500000000000000" pitchFamily="2" charset="-52"/>
                <a:ea typeface="Oswald"/>
                <a:cs typeface="Myanmar Text" panose="020B0502040204020203" pitchFamily="34" charset="0"/>
                <a:sym typeface="Oswald"/>
              </a:rPr>
              <a:t>Приказ Министерства образования и молодежной политики Свердловской области от 19.01.2023 № 26-Д «Об установлении родительской платы за присмотр и уход за детьми в структурных подразделениях государственных образовательных организаций Свердловской области, реализующих образовательную программу дошкольного образования, подведомственных Министерству образования и молодежной политики Свердловской области»</a:t>
            </a:r>
            <a:endParaRPr lang="ru" sz="1200"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endParaRPr lang="ru" sz="1200" b="1"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lgn="just">
              <a:buClr>
                <a:schemeClr val="dk2"/>
              </a:buClr>
              <a:buSzPts val="1200"/>
              <a:buFont typeface="Oswald"/>
              <a:buChar char="●"/>
            </a:pPr>
            <a:r>
              <a:rPr lang="ru" sz="1200" dirty="0">
                <a:solidFill>
                  <a:schemeClr val="tx1"/>
                </a:solidFill>
                <a:latin typeface="Oswald" panose="00000500000000000000" pitchFamily="2" charset="-52"/>
                <a:ea typeface="Oswald"/>
                <a:cs typeface="Myanmar Text" panose="020B0502040204020203" pitchFamily="34" charset="0"/>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0" lvl="0" indent="0" algn="ctr" rtl="0">
              <a:spcBef>
                <a:spcPts val="0"/>
              </a:spcBef>
              <a:spcAft>
                <a:spcPts val="0"/>
              </a:spcAft>
              <a:buNone/>
            </a:pPr>
            <a:r>
              <a:rPr lang="ru" sz="1200" b="1" dirty="0">
                <a:solidFill>
                  <a:schemeClr val="tx1"/>
                </a:solidFill>
                <a:latin typeface="Oswald" panose="00000500000000000000" pitchFamily="2" charset="-52"/>
                <a:ea typeface="Oswald"/>
                <a:cs typeface="Myanmar Text" panose="020B0502040204020203" pitchFamily="34" charset="0"/>
                <a:sym typeface="Oswald"/>
              </a:rPr>
              <a:t>Периодичность предоставления</a:t>
            </a:r>
            <a:endParaRPr sz="1200" b="1" dirty="0">
              <a:solidFill>
                <a:schemeClr val="tx1"/>
              </a:solidFill>
              <a:latin typeface="Oswald" panose="00000500000000000000" pitchFamily="2" charset="-52"/>
              <a:ea typeface="Oswald"/>
              <a:cs typeface="Myanmar Text" panose="020B0502040204020203" pitchFamily="34" charset="0"/>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panose="00000500000000000000" pitchFamily="2" charset="-52"/>
                <a:ea typeface="Oswald"/>
                <a:cs typeface="Myanmar Text" panose="020B0502040204020203" pitchFamily="34" charset="0"/>
                <a:sym typeface="Oswald"/>
              </a:rPr>
              <a:t>Ежемесячно</a:t>
            </a:r>
            <a:endParaRPr sz="1200" dirty="0">
              <a:solidFill>
                <a:schemeClr val="tx1"/>
              </a:solidFill>
              <a:latin typeface="Oswald" panose="00000500000000000000" pitchFamily="2" charset="-52"/>
              <a:ea typeface="Oswald"/>
              <a:cs typeface="Myanmar Text" panose="020B0502040204020203" pitchFamily="34" charset="0"/>
              <a:sym typeface="Oswald"/>
            </a:endParaRPr>
          </a:p>
        </p:txBody>
      </p:sp>
      <p:sp>
        <p:nvSpPr>
          <p:cNvPr id="275" name="Google Shape;275;p40"/>
          <p:cNvSpPr txBox="1">
            <a:spLocks noGrp="1"/>
          </p:cNvSpPr>
          <p:nvPr>
            <p:ph type="ctrTitle"/>
          </p:nvPr>
        </p:nvSpPr>
        <p:spPr>
          <a:xfrm>
            <a:off x="2579293" y="133750"/>
            <a:ext cx="5760000" cy="707700"/>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panose="00000500000000000000" pitchFamily="2" charset="-52"/>
                <a:ea typeface="Oswald"/>
                <a:cs typeface="Myanmar Text" panose="020B0502040204020203" pitchFamily="34" charset="0"/>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endParaRPr sz="1300" cap="all" dirty="0">
              <a:solidFill>
                <a:schemeClr val="tx1"/>
              </a:solidFill>
              <a:latin typeface="Oswald" panose="00000500000000000000" pitchFamily="2" charset="-52"/>
              <a:ea typeface="Oswald"/>
              <a:cs typeface="Myanmar Text" panose="020B0502040204020203" pitchFamily="34" charset="0"/>
              <a:sym typeface="Oswald"/>
            </a:endParaRPr>
          </a:p>
        </p:txBody>
      </p:sp>
      <p:sp>
        <p:nvSpPr>
          <p:cNvPr id="276" name="Google Shape;276;p40"/>
          <p:cNvSpPr txBox="1"/>
          <p:nvPr/>
        </p:nvSpPr>
        <p:spPr>
          <a:xfrm>
            <a:off x="652393" y="13375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panose="00000500000000000000" pitchFamily="2" charset="-52"/>
                <a:ea typeface="Oswald"/>
                <a:cs typeface="Myanmar Text" panose="020B0502040204020203" pitchFamily="34" charset="0"/>
                <a:sym typeface="Oswald"/>
              </a:rPr>
              <a:t>КОД МЕРЫ 0771</a:t>
            </a:r>
            <a:endParaRPr sz="1500" b="1" dirty="0">
              <a:latin typeface="Oswald" panose="00000500000000000000" pitchFamily="2" charset="-52"/>
              <a:ea typeface="Oswald"/>
              <a:cs typeface="Myanmar Text" panose="020B0502040204020203" pitchFamily="34" charset="0"/>
              <a:sym typeface="Oswald"/>
            </a:endParaRPr>
          </a:p>
        </p:txBody>
      </p:sp>
    </p:spTree>
    <p:extLst>
      <p:ext uri="{BB962C8B-B14F-4D97-AF65-F5344CB8AC3E}">
        <p14:creationId xmlns:p14="http://schemas.microsoft.com/office/powerpoint/2010/main" val="767125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168062"/>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0771</a:t>
            </a:r>
            <a:endParaRPr sz="1500" b="1" dirty="0">
              <a:latin typeface="Niagara Engraved" panose="04020502070703030202" pitchFamily="82" charset="0"/>
              <a:ea typeface="Oswald"/>
              <a:cs typeface="Oswald"/>
              <a:sym typeface="Oswald"/>
            </a:endParaRPr>
          </a:p>
        </p:txBody>
      </p:sp>
      <p:graphicFrame>
        <p:nvGraphicFramePr>
          <p:cNvPr id="282" name="Google Shape;282;p41"/>
          <p:cNvGraphicFramePr/>
          <p:nvPr>
            <p:extLst>
              <p:ext uri="{D42A27DB-BD31-4B8C-83A1-F6EECF244321}">
                <p14:modId xmlns:p14="http://schemas.microsoft.com/office/powerpoint/2010/main" val="588685290"/>
              </p:ext>
            </p:extLst>
          </p:nvPr>
        </p:nvGraphicFramePr>
        <p:xfrm>
          <a:off x="241993" y="927556"/>
          <a:ext cx="8494225" cy="3847643"/>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64125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206393">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baseline="0" dirty="0">
                          <a:solidFill>
                            <a:schemeClr val="tx1"/>
                          </a:solidFill>
                          <a:latin typeface="Oswald"/>
                          <a:ea typeface="Oswald"/>
                          <a:cs typeface="Oswald"/>
                          <a:sym typeface="Oswald"/>
                        </a:rPr>
                        <a:t>Семья, имеющая ребенка-инвалида</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Опекунская семья, имеющая в своем составе детей-сирот, у которых умерли оба или единственный родитель; детей, оставшихся без попечения единственного или обоих родителей </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Семья, имеющая ребенка с туберкулезной интоксикацией</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8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800" dirty="0">
                          <a:solidFill>
                            <a:schemeClr val="tx1"/>
                          </a:solidFill>
                          <a:latin typeface="Oswald"/>
                          <a:ea typeface="Oswald"/>
                          <a:cs typeface="Oswald"/>
                          <a:sym typeface="Oswald"/>
                        </a:rPr>
                        <a:t>Родители (законные представители) из семей граждан, призванных на военную службу по мобилизации, в </a:t>
                      </a:r>
                      <a:r>
                        <a:rPr lang="ru-RU" sz="800" dirty="0" err="1">
                          <a:solidFill>
                            <a:schemeClr val="tx1"/>
                          </a:solidFill>
                          <a:latin typeface="Oswald"/>
                          <a:ea typeface="Oswald"/>
                          <a:cs typeface="Oswald"/>
                          <a:sym typeface="Oswald"/>
                        </a:rPr>
                        <a:t>т.ч</a:t>
                      </a:r>
                      <a:r>
                        <a:rPr lang="ru-RU" sz="800" dirty="0">
                          <a:solidFill>
                            <a:schemeClr val="tx1"/>
                          </a:solidFill>
                          <a:latin typeface="Oswald"/>
                          <a:ea typeface="Oswald"/>
                          <a:cs typeface="Oswald"/>
                          <a:sym typeface="Oswald"/>
                        </a:rPr>
                        <a:t>. на добровольной основе, а также мобилизованных граждан, проходящих военную службу по контракту и принимающих участие в специальной военной операции</a:t>
                      </a:r>
                      <a:endParaRPr lang="ru" sz="80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Копия паспорта или иного документа, удостоверяющего личность заявителя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p>
                    <a:p>
                      <a:pPr marL="30774" lvl="0" indent="0" algn="l" rtl="0">
                        <a:spcBef>
                          <a:spcPts val="0"/>
                        </a:spcBef>
                        <a:spcAft>
                          <a:spcPts val="0"/>
                        </a:spcAft>
                        <a:buSzPts val="1000"/>
                        <a:buFont typeface="Oswald"/>
                        <a:buNone/>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Свидетельство о смерти обоих родителей или единственного родителя</a:t>
                      </a: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179999" lvl="0" indent="-149225" algn="l" rtl="0">
                        <a:spcBef>
                          <a:spcPts val="0"/>
                        </a:spcBef>
                        <a:spcAft>
                          <a:spcPts val="0"/>
                        </a:spcAft>
                        <a:buSzPts val="1000"/>
                        <a:buFont typeface="Oswald"/>
                        <a:buChar char="●"/>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dirty="0">
                          <a:latin typeface="Oswald"/>
                          <a:ea typeface="Oswald"/>
                          <a:cs typeface="Oswald"/>
                          <a:sym typeface="Oswald"/>
                        </a:rPr>
                        <a:t>Копия медицинской справки профильного врача-специалиста</a:t>
                      </a:r>
                    </a:p>
                    <a:p>
                      <a:pPr marL="30774" lvl="0" indent="0" algn="l" rtl="0">
                        <a:spcBef>
                          <a:spcPts val="0"/>
                        </a:spcBef>
                        <a:spcAft>
                          <a:spcPts val="0"/>
                        </a:spcAft>
                        <a:buSzPts val="1000"/>
                        <a:buFont typeface="Oswald"/>
                        <a:buNone/>
                      </a:pPr>
                      <a:endParaRPr lang="ru-RU" sz="8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800" dirty="0">
                          <a:latin typeface="Oswald"/>
                          <a:ea typeface="Oswald"/>
                          <a:cs typeface="Oswald"/>
                          <a:sym typeface="Oswald"/>
                        </a:rPr>
                        <a:t>Подача заявления руководителю образовательной организации</a:t>
                      </a: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800" kern="1200" dirty="0">
                          <a:solidFill>
                            <a:srgbClr val="000000"/>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rgbClr val="000000"/>
                          </a:solidFill>
                          <a:latin typeface="Oswald"/>
                          <a:ea typeface="Oswald"/>
                          <a:cs typeface="Oswald"/>
                          <a:sym typeface="Oswald"/>
                        </a:rPr>
                        <a:t>Госуслуги</a:t>
                      </a:r>
                      <a:r>
                        <a:rPr lang="ru-RU" sz="800" kern="1200" dirty="0">
                          <a:solidFill>
                            <a:srgbClr val="000000"/>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4617"/>
            <a:ext cx="5760000" cy="774316"/>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дошкольного образования</a:t>
            </a:r>
            <a:endParaRPr sz="1300" cap="all" dirty="0">
              <a:solidFill>
                <a:schemeClr val="tx1"/>
              </a:solidFill>
              <a:latin typeface="Niagara Engraved" panose="04020502070703030202" pitchFamily="82" charset="0"/>
              <a:ea typeface="Oswald"/>
              <a:cs typeface="Oswald"/>
              <a:sym typeface="Oswald"/>
            </a:endParaRPr>
          </a:p>
        </p:txBody>
      </p:sp>
    </p:spTree>
    <p:extLst>
      <p:ext uri="{BB962C8B-B14F-4D97-AF65-F5344CB8AC3E}">
        <p14:creationId xmlns:p14="http://schemas.microsoft.com/office/powerpoint/2010/main" val="3291764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73"/>
        <p:cNvGrpSpPr/>
        <p:nvPr/>
      </p:nvGrpSpPr>
      <p:grpSpPr>
        <a:xfrm>
          <a:off x="0" y="0"/>
          <a:ext cx="0" cy="0"/>
          <a:chOff x="0" y="0"/>
          <a:chExt cx="0" cy="0"/>
        </a:xfrm>
      </p:grpSpPr>
      <p:sp>
        <p:nvSpPr>
          <p:cNvPr id="274" name="Google Shape;274;p40"/>
          <p:cNvSpPr/>
          <p:nvPr/>
        </p:nvSpPr>
        <p:spPr>
          <a:xfrm>
            <a:off x="492159" y="1038578"/>
            <a:ext cx="8053500" cy="3609878"/>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Нормативные основания</a:t>
            </a: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Федеральный закон от 29 декабря 2012 года № 273-ФЗ «Об образовании в Российской Федерации»</a:t>
            </a: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Закон Свердловской области от 15 июля 2013 года № 78-ОЗ «Об образовании в Свердловской области»</a:t>
            </a:r>
          </a:p>
          <a:p>
            <a:pPr marL="457200" lvl="0" indent="-304800">
              <a:buClr>
                <a:schemeClr val="dk2"/>
              </a:buClr>
              <a:buSzPts val="1200"/>
              <a:buFont typeface="Oswald"/>
              <a:buChar char="●"/>
            </a:pPr>
            <a:r>
              <a:rPr lang="ru-RU" sz="1200" dirty="0">
                <a:solidFill>
                  <a:schemeClr val="tx1"/>
                </a:solidFill>
                <a:latin typeface="Oswald"/>
                <a:ea typeface="Oswald"/>
                <a:cs typeface="Oswald"/>
                <a:sym typeface="Oswald"/>
              </a:rPr>
              <a:t>Приказ Министерства образования и молодежной политики Свердловской области от 24.05.2022 № 478-Д «Об утверждении Порядка установления родительской платы за осуществление присмотра и ухода за детьми в группах продленного дня в государственных образовательных организациях Свердловской области, реализующих образовательные программы начального общего, основного общего и среднего общего образования, подведомственных Министерству образования и молодежной политики Свердловской области»</a:t>
            </a:r>
          </a:p>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endParaRPr lang="ru" sz="1200" b="1" dirty="0">
              <a:solidFill>
                <a:schemeClr val="tx1"/>
              </a:solidFill>
              <a:latin typeface="Oswald"/>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натуральная</a:t>
            </a: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457200" lvl="0" indent="-304800" algn="just">
              <a:buClr>
                <a:schemeClr val="dk2"/>
              </a:buClr>
              <a:buSzPts val="1200"/>
              <a:buFont typeface="Oswald"/>
              <a:buChar char="●"/>
            </a:pPr>
            <a:r>
              <a:rPr lang="ru" sz="1200" dirty="0">
                <a:solidFill>
                  <a:schemeClr val="tx1"/>
                </a:solidFill>
                <a:latin typeface="Oswald"/>
                <a:ea typeface="Oswald"/>
                <a:cs typeface="Oswald"/>
                <a:sym typeface="Oswald"/>
              </a:rPr>
              <a:t>За счет субсидий из областного бюджета на финансовое обеспечение выполнения государственного задания учреждениями</a:t>
            </a:r>
            <a:endParaRPr sz="1200" dirty="0">
              <a:solidFill>
                <a:schemeClr val="tx1"/>
              </a:solidFill>
              <a:latin typeface="Niagara Solid" panose="04020502070702020202" pitchFamily="82" charset="0"/>
              <a:ea typeface="Oswald"/>
              <a:cs typeface="Oswald"/>
              <a:sym typeface="Oswald"/>
            </a:endParaRPr>
          </a:p>
          <a:p>
            <a:pPr marL="0" lvl="0" indent="0" algn="ctr" rtl="0">
              <a:spcBef>
                <a:spcPts val="0"/>
              </a:spcBef>
              <a:spcAft>
                <a:spcPts val="0"/>
              </a:spcAft>
              <a:buNone/>
            </a:pPr>
            <a:endParaRPr sz="1200" b="1" dirty="0">
              <a:solidFill>
                <a:schemeClr val="tx1"/>
              </a:solidFill>
              <a:latin typeface="Niagara Solid" panose="04020502070702020202" pitchFamily="82"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Периодичность предоставления</a:t>
            </a:r>
            <a:endParaRPr sz="1200" b="1" dirty="0">
              <a:solidFill>
                <a:schemeClr val="tx1"/>
              </a:solidFill>
              <a:latin typeface="Niagara Solid" panose="04020502070702020202" pitchFamily="82" charset="0"/>
              <a:ea typeface="Oswald"/>
              <a:cs typeface="Oswald"/>
              <a:sym typeface="Oswald"/>
            </a:endParaRPr>
          </a:p>
          <a:p>
            <a:pPr marL="457200" lvl="0" indent="-304800" algn="l" rtl="0">
              <a:spcBef>
                <a:spcPts val="0"/>
              </a:spcBef>
              <a:spcAft>
                <a:spcPts val="0"/>
              </a:spcAft>
              <a:buClr>
                <a:schemeClr val="dk2"/>
              </a:buClr>
              <a:buSzPts val="1200"/>
              <a:buFont typeface="Oswald"/>
              <a:buChar char="●"/>
            </a:pPr>
            <a:r>
              <a:rPr lang="ru" sz="1200" dirty="0">
                <a:solidFill>
                  <a:schemeClr val="tx1"/>
                </a:solidFill>
                <a:latin typeface="Oswald"/>
                <a:ea typeface="Oswald"/>
                <a:cs typeface="Oswald"/>
                <a:sym typeface="Oswald"/>
              </a:rPr>
              <a:t>Ежемесячно</a:t>
            </a:r>
            <a:endParaRPr sz="1200" dirty="0">
              <a:solidFill>
                <a:schemeClr val="tx1"/>
              </a:solidFill>
              <a:latin typeface="Niagara Solid" panose="04020502070702020202" pitchFamily="82" charset="0"/>
              <a:ea typeface="Oswald"/>
              <a:cs typeface="Oswald"/>
              <a:sym typeface="Oswald"/>
            </a:endParaRPr>
          </a:p>
        </p:txBody>
      </p:sp>
      <p:sp>
        <p:nvSpPr>
          <p:cNvPr id="275" name="Google Shape;275;p40"/>
          <p:cNvSpPr txBox="1">
            <a:spLocks noGrp="1"/>
          </p:cNvSpPr>
          <p:nvPr>
            <p:ph type="ctrTitle"/>
          </p:nvPr>
        </p:nvSpPr>
        <p:spPr>
          <a:xfrm>
            <a:off x="2579293" y="133750"/>
            <a:ext cx="5760000" cy="904828"/>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Oswald"/>
                <a:cs typeface="Oswald"/>
                <a:sym typeface="Oswald"/>
              </a:rPr>
              <a:t>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300" cap="all" dirty="0">
              <a:solidFill>
                <a:schemeClr val="tx1"/>
              </a:solidFill>
              <a:latin typeface="Niagara Solid" panose="04020502070702020202" pitchFamily="82" charset="0"/>
              <a:ea typeface="Oswald"/>
              <a:cs typeface="Oswald"/>
              <a:sym typeface="Oswald"/>
            </a:endParaRPr>
          </a:p>
        </p:txBody>
      </p:sp>
      <p:sp>
        <p:nvSpPr>
          <p:cNvPr id="276" name="Google Shape;276;p40"/>
          <p:cNvSpPr txBox="1"/>
          <p:nvPr/>
        </p:nvSpPr>
        <p:spPr>
          <a:xfrm>
            <a:off x="572276" y="228904"/>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0771</a:t>
            </a:r>
            <a:endParaRPr sz="1500" b="1" dirty="0">
              <a:latin typeface="Niagara Solid" panose="04020502070702020202" pitchFamily="82" charset="0"/>
              <a:ea typeface="Oswald"/>
              <a:cs typeface="Oswald"/>
              <a:sym typeface="Oswald"/>
            </a:endParaRPr>
          </a:p>
        </p:txBody>
      </p:sp>
    </p:spTree>
    <p:extLst>
      <p:ext uri="{BB962C8B-B14F-4D97-AF65-F5344CB8AC3E}">
        <p14:creationId xmlns:p14="http://schemas.microsoft.com/office/powerpoint/2010/main" val="237916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МАТЕРИАЛЬНОЙ ПОМОЩИ СТУДЕНТАМ И СЛУШАТЕЛЯМ, ОСВАИВАЮЩИМ ПРОГРАММЫ ПРОФЕССИОНАЛЬНОГО ОБУЧЕНИЯ</a:t>
            </a:r>
            <a:endParaRPr sz="2600">
              <a:solidFill>
                <a:srgbClr val="000000"/>
              </a:solidFill>
              <a:latin typeface="Oswald"/>
              <a:ea typeface="Oswald"/>
              <a:cs typeface="Oswald"/>
              <a:sym typeface="Oswald"/>
            </a:endParaRPr>
          </a:p>
        </p:txBody>
      </p:sp>
      <p:sp>
        <p:nvSpPr>
          <p:cNvPr id="107" name="Google Shape;107;p16"/>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0428</a:t>
            </a:r>
            <a:endParaRPr sz="1500" b="1">
              <a:latin typeface="Oswald"/>
              <a:ea typeface="Oswald"/>
              <a:cs typeface="Oswald"/>
              <a:sym typeface="Oswald"/>
            </a:endParaRPr>
          </a:p>
        </p:txBody>
      </p:sp>
      <p:graphicFrame>
        <p:nvGraphicFramePr>
          <p:cNvPr id="108" name="Google Shape;108;p16"/>
          <p:cNvGraphicFramePr/>
          <p:nvPr>
            <p:extLst>
              <p:ext uri="{D42A27DB-BD31-4B8C-83A1-F6EECF244321}">
                <p14:modId xmlns:p14="http://schemas.microsoft.com/office/powerpoint/2010/main" val="3515136716"/>
              </p:ext>
            </p:extLst>
          </p:nvPr>
        </p:nvGraphicFramePr>
        <p:xfrm>
          <a:off x="324888" y="1271770"/>
          <a:ext cx="8494225" cy="373365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0345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Инвалид</a:t>
                      </a:r>
                      <a:endParaRPr sz="1150">
                        <a:latin typeface="Oswald"/>
                        <a:ea typeface="Oswald"/>
                        <a:cs typeface="Oswald"/>
                        <a:sym typeface="Oswald"/>
                      </a:endParaRPr>
                    </a:p>
                  </a:txBody>
                  <a:tcPr marL="91425" marR="91425" marT="91425" marB="91425"/>
                </a:tc>
                <a:tc>
                  <a:txBody>
                    <a:bodyPr/>
                    <a:lstStyle/>
                    <a:p>
                      <a:pPr marL="179999" lvl="0" indent="-168275" algn="l" rtl="0">
                        <a:spcBef>
                          <a:spcPts val="0"/>
                        </a:spcBef>
                        <a:spcAft>
                          <a:spcPts val="0"/>
                        </a:spcAft>
                        <a:buSzPts val="1150"/>
                        <a:buFont typeface="Oswald"/>
                        <a:buChar char="●"/>
                      </a:pPr>
                      <a:r>
                        <a:rPr lang="ru" sz="1150">
                          <a:latin typeface="Oswald"/>
                          <a:ea typeface="Oswald"/>
                          <a:cs typeface="Oswald"/>
                          <a:sym typeface="Oswald"/>
                        </a:rPr>
                        <a:t>Подача заявления руководителю образовательной организации</a:t>
                      </a:r>
                      <a:endParaRPr sz="1150">
                        <a:solidFill>
                          <a:srgbClr val="FF0000"/>
                        </a:solidFill>
                        <a:latin typeface="Oswald"/>
                        <a:ea typeface="Oswald"/>
                        <a:cs typeface="Oswald"/>
                        <a:sym typeface="Oswald"/>
                      </a:endParaRPr>
                    </a:p>
                    <a:p>
                      <a:pPr marL="179999" lvl="0" indent="-168275" algn="l" rtl="0">
                        <a:spcBef>
                          <a:spcPts val="0"/>
                        </a:spcBef>
                        <a:spcAft>
                          <a:spcPts val="0"/>
                        </a:spcAft>
                        <a:buSzPts val="1150"/>
                        <a:buFont typeface="Oswald"/>
                        <a:buChar char="●"/>
                      </a:pPr>
                      <a:r>
                        <a:rPr lang="ru" sz="115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endParaRPr sz="115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453550">
                <a:tc>
                  <a:txBody>
                    <a:bodyPr/>
                    <a:lstStyle/>
                    <a:p>
                      <a:pPr marL="179999" lvl="0" indent="-159424" algn="l" rtl="0">
                        <a:spcBef>
                          <a:spcPts val="0"/>
                        </a:spcBef>
                        <a:spcAft>
                          <a:spcPts val="0"/>
                        </a:spcAft>
                        <a:buSzPts val="1150"/>
                        <a:buFont typeface="Oswald"/>
                        <a:buChar char="●"/>
                      </a:pPr>
                      <a:r>
                        <a:rPr lang="ru" sz="115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 sz="1150" baseline="0" dirty="0">
                          <a:solidFill>
                            <a:schemeClr val="tx1"/>
                          </a:solidFill>
                          <a:latin typeface="Oswald"/>
                          <a:ea typeface="Oswald"/>
                          <a:cs typeface="Oswald"/>
                          <a:sym typeface="Oswald"/>
                        </a:rPr>
                        <a:t> служащих умерли оба родителя или единственный родитель</a:t>
                      </a:r>
                      <a:endParaRPr sz="1150" dirty="0">
                        <a:solidFill>
                          <a:schemeClr val="tx1"/>
                        </a:solidFill>
                        <a:latin typeface="Oswald"/>
                        <a:ea typeface="Oswald"/>
                        <a:cs typeface="Oswald"/>
                        <a:sym typeface="Oswald"/>
                      </a:endParaRPr>
                    </a:p>
                  </a:txBody>
                  <a:tcPr marL="91425" marR="91425" marT="91425" marB="91425"/>
                </a:tc>
                <a:tc>
                  <a:txBody>
                    <a:bodyPr/>
                    <a:lstStyle/>
                    <a:p>
                      <a:pPr marL="179999" lvl="0" indent="-168275"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solidFill>
                          <a:srgbClr val="FF0000"/>
                        </a:solidFill>
                        <a:latin typeface="Oswald"/>
                        <a:ea typeface="Oswald"/>
                        <a:cs typeface="Oswald"/>
                        <a:sym typeface="Oswald"/>
                      </a:endParaRPr>
                    </a:p>
                    <a:p>
                      <a:pPr marL="179999" lvl="0" indent="-168275" algn="l" rtl="0">
                        <a:spcBef>
                          <a:spcPts val="0"/>
                        </a:spcBef>
                        <a:spcAft>
                          <a:spcPts val="0"/>
                        </a:spcAft>
                        <a:buSzPts val="1150"/>
                        <a:buFont typeface="Oswald"/>
                        <a:buChar char="●"/>
                      </a:pPr>
                      <a:r>
                        <a:rPr lang="ru" sz="1150" dirty="0">
                          <a:latin typeface="Oswald"/>
                          <a:ea typeface="Oswald"/>
                          <a:cs typeface="Oswald"/>
                          <a:sym typeface="Oswald"/>
                        </a:rPr>
                        <a:t>Свидетельство о смерти родителя</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30345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Обучающиеся с ограниченными возможностями здоровья</a:t>
                      </a:r>
                      <a:endParaRPr sz="1150">
                        <a:latin typeface="Oswald"/>
                        <a:ea typeface="Oswald"/>
                        <a:cs typeface="Oswald"/>
                        <a:sym typeface="Oswald"/>
                      </a:endParaRPr>
                    </a:p>
                  </a:txBody>
                  <a:tcPr marL="91425" marR="91425" marT="91425" marB="91425"/>
                </a:tc>
                <a:tc>
                  <a:txBody>
                    <a:bodyPr/>
                    <a:lstStyle/>
                    <a:p>
                      <a:pPr marL="179999" lvl="0" indent="-163024" algn="l" rtl="0">
                        <a:spcBef>
                          <a:spcPts val="0"/>
                        </a:spcBef>
                        <a:spcAft>
                          <a:spcPts val="0"/>
                        </a:spcAft>
                        <a:buSzPts val="1150"/>
                        <a:buFont typeface="Oswald"/>
                        <a:buChar char="●"/>
                      </a:pPr>
                      <a:r>
                        <a:rPr lang="ru" sz="1150">
                          <a:latin typeface="Oswald"/>
                          <a:ea typeface="Oswald"/>
                          <a:cs typeface="Oswald"/>
                          <a:sym typeface="Oswald"/>
                        </a:rPr>
                        <a:t>Подача заявления руководителю образовательной организации</a:t>
                      </a:r>
                      <a:endParaRPr sz="1150">
                        <a:solidFill>
                          <a:srgbClr val="FF0000"/>
                        </a:solidFill>
                        <a:latin typeface="Oswald"/>
                        <a:ea typeface="Oswald"/>
                        <a:cs typeface="Oswald"/>
                        <a:sym typeface="Oswald"/>
                      </a:endParaRPr>
                    </a:p>
                    <a:p>
                      <a:pPr marL="179999" lvl="0" indent="-163024" algn="l" rtl="0">
                        <a:spcBef>
                          <a:spcPts val="0"/>
                        </a:spcBef>
                        <a:spcAft>
                          <a:spcPts val="0"/>
                        </a:spcAft>
                        <a:buSzPts val="1150"/>
                        <a:buFont typeface="Oswald"/>
                        <a:buChar char="●"/>
                      </a:pPr>
                      <a:r>
                        <a:rPr lang="ru" sz="1150">
                          <a:latin typeface="Oswald"/>
                          <a:ea typeface="Oswald"/>
                          <a:cs typeface="Oswald"/>
                          <a:sym typeface="Oswald"/>
                        </a:rPr>
                        <a:t>Заключение психолого-медико-педагогической комиссии об ограниченных возможностях здоровья</a:t>
                      </a:r>
                      <a:endParaRPr sz="1150">
                        <a:latin typeface="Oswald"/>
                        <a:ea typeface="Oswald"/>
                        <a:cs typeface="Oswald"/>
                        <a:sym typeface="Oswald"/>
                      </a:endParaRPr>
                    </a:p>
                  </a:txBody>
                  <a:tcPr marL="91425" marR="91425" marT="91425" marB="91425"/>
                </a:tc>
                <a:extLst>
                  <a:ext uri="{0D108BD9-81ED-4DB2-BD59-A6C34878D82A}">
                    <a16:rowId xmlns:a16="http://schemas.microsoft.com/office/drawing/2014/main" val="10003"/>
                  </a:ext>
                </a:extLst>
              </a:tr>
              <a:tr h="378500">
                <a:tc>
                  <a:txBody>
                    <a:bodyPr/>
                    <a:lstStyle/>
                    <a:p>
                      <a:pPr marL="179999" lvl="0" indent="-159424" algn="l" rtl="0">
                        <a:spcBef>
                          <a:spcPts val="0"/>
                        </a:spcBef>
                        <a:spcAft>
                          <a:spcPts val="0"/>
                        </a:spcAft>
                        <a:buSzPts val="1150"/>
                        <a:buFont typeface="Oswald"/>
                        <a:buChar char="●"/>
                      </a:pPr>
                      <a:r>
                        <a:rPr lang="ru" sz="1150">
                          <a:latin typeface="Oswald"/>
                          <a:ea typeface="Oswald"/>
                          <a:cs typeface="Oswald"/>
                          <a:sym typeface="Oswald"/>
                        </a:rPr>
                        <a:t>Граждане, имеющие низкий уровень дохода, малоимущие семьи</a:t>
                      </a:r>
                      <a:endParaRPr sz="1150">
                        <a:latin typeface="Oswald"/>
                        <a:ea typeface="Oswald"/>
                        <a:cs typeface="Oswald"/>
                        <a:sym typeface="Oswald"/>
                      </a:endParaRPr>
                    </a:p>
                  </a:txBody>
                  <a:tcPr marL="91425" marR="91425" marT="91425" marB="91425"/>
                </a:tc>
                <a:tc>
                  <a:txBody>
                    <a:bodyPr/>
                    <a:lstStyle/>
                    <a:p>
                      <a:pPr marL="179999" lvl="0" indent="-163024" algn="l" rtl="0">
                        <a:spcBef>
                          <a:spcPts val="0"/>
                        </a:spcBef>
                        <a:spcAft>
                          <a:spcPts val="0"/>
                        </a:spcAft>
                        <a:buSzPts val="1150"/>
                        <a:buFont typeface="Oswald"/>
                        <a:buChar char="●"/>
                      </a:pPr>
                      <a:r>
                        <a:rPr lang="ru" sz="1150" dirty="0">
                          <a:latin typeface="Oswald"/>
                          <a:ea typeface="Oswald"/>
                          <a:cs typeface="Oswald"/>
                          <a:sym typeface="Oswald"/>
                        </a:rPr>
                        <a:t>Подача заявления руководителю образовательной организации</a:t>
                      </a:r>
                      <a:endParaRPr sz="1150" dirty="0">
                        <a:latin typeface="Oswald"/>
                        <a:ea typeface="Oswald"/>
                        <a:cs typeface="Oswald"/>
                        <a:sym typeface="Oswald"/>
                      </a:endParaRPr>
                    </a:p>
                    <a:p>
                      <a:pPr marL="179999" lvl="0" indent="-163024" algn="l" rtl="0">
                        <a:spcBef>
                          <a:spcPts val="0"/>
                        </a:spcBef>
                        <a:spcAft>
                          <a:spcPts val="0"/>
                        </a:spcAft>
                        <a:buSzPts val="1150"/>
                        <a:buFont typeface="Oswald"/>
                        <a:buChar char="●"/>
                      </a:pPr>
                      <a:r>
                        <a:rPr lang="ru" sz="1150" dirty="0">
                          <a:latin typeface="Oswald"/>
                          <a:ea typeface="Oswald"/>
                          <a:cs typeface="Oswald"/>
                          <a:sym typeface="Oswald"/>
                        </a:rPr>
                        <a:t>Справка органа в сфере социальной политики, подтверждающая получение государственной социальной помощи</a:t>
                      </a:r>
                      <a:endParaRPr sz="115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280"/>
        <p:cNvGrpSpPr/>
        <p:nvPr/>
      </p:nvGrpSpPr>
      <p:grpSpPr>
        <a:xfrm>
          <a:off x="0" y="0"/>
          <a:ext cx="0" cy="0"/>
          <a:chOff x="0" y="0"/>
          <a:chExt cx="0" cy="0"/>
        </a:xfrm>
      </p:grpSpPr>
      <p:sp>
        <p:nvSpPr>
          <p:cNvPr id="281" name="Google Shape;281;p41"/>
          <p:cNvSpPr txBox="1"/>
          <p:nvPr/>
        </p:nvSpPr>
        <p:spPr>
          <a:xfrm>
            <a:off x="747150" y="228330"/>
            <a:ext cx="1926900" cy="44742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Nirmala UI" panose="020B0502040204020203" pitchFamily="34" charset="0"/>
                <a:cs typeface="Nirmala UI" panose="020B0502040204020203" pitchFamily="34" charset="0"/>
                <a:sym typeface="Oswald"/>
              </a:rPr>
              <a:t>КОД МЕРЫ 0771</a:t>
            </a:r>
            <a:endParaRPr sz="1500" b="1" dirty="0">
              <a:latin typeface="Nirmala UI" panose="020B0502040204020203" pitchFamily="34" charset="0"/>
              <a:ea typeface="Nirmala UI" panose="020B0502040204020203" pitchFamily="34" charset="0"/>
              <a:cs typeface="Nirmala UI" panose="020B0502040204020203" pitchFamily="34" charset="0"/>
              <a:sym typeface="Oswald"/>
            </a:endParaRPr>
          </a:p>
        </p:txBody>
      </p:sp>
      <p:graphicFrame>
        <p:nvGraphicFramePr>
          <p:cNvPr id="282" name="Google Shape;282;p41"/>
          <p:cNvGraphicFramePr/>
          <p:nvPr>
            <p:extLst>
              <p:ext uri="{D42A27DB-BD31-4B8C-83A1-F6EECF244321}">
                <p14:modId xmlns:p14="http://schemas.microsoft.com/office/powerpoint/2010/main" val="1282345163"/>
              </p:ext>
            </p:extLst>
          </p:nvPr>
        </p:nvGraphicFramePr>
        <p:xfrm>
          <a:off x="241993" y="927556"/>
          <a:ext cx="8494225" cy="3872100"/>
        </p:xfrm>
        <a:graphic>
          <a:graphicData uri="http://schemas.openxmlformats.org/drawingml/2006/table">
            <a:tbl>
              <a:tblPr>
                <a:noFill/>
                <a:tableStyleId>{BF4A3D39-4975-46BA-BE83-8B02B6239DEE}</a:tableStyleId>
              </a:tblPr>
              <a:tblGrid>
                <a:gridCol w="4001086">
                  <a:extLst>
                    <a:ext uri="{9D8B030D-6E8A-4147-A177-3AD203B41FA5}">
                      <a16:colId xmlns:a16="http://schemas.microsoft.com/office/drawing/2014/main" val="20000"/>
                    </a:ext>
                  </a:extLst>
                </a:gridCol>
                <a:gridCol w="4493139">
                  <a:extLst>
                    <a:ext uri="{9D8B030D-6E8A-4147-A177-3AD203B41FA5}">
                      <a16:colId xmlns:a16="http://schemas.microsoft.com/office/drawing/2014/main" val="20001"/>
                    </a:ext>
                  </a:extLst>
                </a:gridCol>
              </a:tblGrid>
              <a:tr h="64125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ctr"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3206393">
                <a:tc>
                  <a:txBody>
                    <a:bodyPr/>
                    <a:lstStyle/>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baseline="0" dirty="0">
                          <a:solidFill>
                            <a:schemeClr val="tx1"/>
                          </a:solidFill>
                          <a:latin typeface="Oswald"/>
                          <a:ea typeface="Oswald"/>
                          <a:cs typeface="Oswald"/>
                          <a:sym typeface="Oswald"/>
                        </a:rPr>
                        <a:t>Семья, имеющая ребенка-инвалида</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Родитель (законный представитель) ребенка с ограниченными возможностями здоровья</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Опекунская семья, имеющая в своем составе детей-сирот, у которых умерли оба или единственный родитель; детей, оставшихся без попечения единственного или обоих родителей </a:t>
                      </a: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Семья, имеющая ребенка с туберкулезной интоксикацией</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Родители (законные представители) детей из многодетных семей</a:t>
                      </a:r>
                    </a:p>
                    <a:p>
                      <a:pPr marL="30100"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Граждане, имеющие низкий уровень дохода, малоимущие семьи</a:t>
                      </a: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899"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txBody>
                  <a:tcPr marL="91425" marR="91425" marT="91425" marB="91425"/>
                </a:tc>
                <a:tc>
                  <a:txBody>
                    <a:bodyPr/>
                    <a:lstStyle/>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Подача заявления руководителю образовательной организации (для всех категорий)</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паспорта или иного документа, удостоверяющего личность заявителя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свидетельства о рождении ребенка заявителя, в отношении которого назначается денежная компенсация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Справка федерального государственного учреждения медико-социальной экспертизы об установлении инвалидности</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Заявление о согласии на обработку персональных данных заявителя и обучающихся с ОВЗ в соответствии с законодательством РФ</a:t>
                      </a:r>
                    </a:p>
                    <a:p>
                      <a:pPr marL="30774" lvl="0" indent="0" algn="l" rtl="0">
                        <a:spcBef>
                          <a:spcPts val="0"/>
                        </a:spcBef>
                        <a:spcAft>
                          <a:spcPts val="0"/>
                        </a:spcAft>
                        <a:buSzPts val="1000"/>
                        <a:buFont typeface="Oswald"/>
                        <a:buNone/>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Свидетельство о смерти обоих родителей или единственного родителя</a:t>
                      </a: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p>
                    <a:p>
                      <a:pPr marL="179999" lvl="0" indent="-149225" algn="l" rtl="0">
                        <a:spcBef>
                          <a:spcPts val="0"/>
                        </a:spcBef>
                        <a:spcAft>
                          <a:spcPts val="0"/>
                        </a:spcAft>
                        <a:buSzPts val="1000"/>
                        <a:buFont typeface="Oswald"/>
                        <a:buChar char="●"/>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Копия медицинской справки профильного врача-специалиста</a:t>
                      </a:r>
                    </a:p>
                    <a:p>
                      <a:pPr marL="179999" lvl="0" indent="-149225" algn="l" rtl="0">
                        <a:spcBef>
                          <a:spcPts val="0"/>
                        </a:spcBef>
                        <a:spcAft>
                          <a:spcPts val="0"/>
                        </a:spcAft>
                        <a:buSzPts val="1000"/>
                        <a:buFont typeface="Oswald"/>
                        <a:buChar char="●"/>
                      </a:pPr>
                      <a:endParaRPr lang="ru-RU" sz="1000" dirty="0">
                        <a:latin typeface="Oswald"/>
                        <a:ea typeface="Oswald"/>
                        <a:cs typeface="Oswald"/>
                        <a:sym typeface="Oswald"/>
                      </a:endParaRPr>
                    </a:p>
                    <a:p>
                      <a:pPr marL="179999" lvl="0" indent="-149225" algn="l" rtl="0">
                        <a:spcBef>
                          <a:spcPts val="0"/>
                        </a:spcBef>
                        <a:spcAft>
                          <a:spcPts val="0"/>
                        </a:spcAft>
                        <a:buSzPts val="1000"/>
                        <a:buFont typeface="Oswald"/>
                        <a:buChar char="●"/>
                      </a:pPr>
                      <a:r>
                        <a:rPr lang="ru-RU" sz="1000" dirty="0">
                          <a:latin typeface="Oswald"/>
                          <a:ea typeface="Oswald"/>
                          <a:cs typeface="Oswald"/>
                          <a:sym typeface="Oswald"/>
                        </a:rPr>
                        <a:t>Справка</a:t>
                      </a:r>
                      <a:r>
                        <a:rPr lang="ru-RU" sz="1000" baseline="0" dirty="0">
                          <a:latin typeface="Oswald"/>
                          <a:ea typeface="Oswald"/>
                          <a:cs typeface="Oswald"/>
                          <a:sym typeface="Oswald"/>
                        </a:rPr>
                        <a:t> о составе семьи</a:t>
                      </a:r>
                      <a:endParaRPr lang="ru-RU" sz="1000" dirty="0">
                        <a:latin typeface="Oswald"/>
                        <a:ea typeface="Oswald"/>
                        <a:cs typeface="Oswald"/>
                        <a:sym typeface="Oswald"/>
                      </a:endParaRP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endParaRPr lang="ru-RU" sz="1000" dirty="0">
                        <a:solidFill>
                          <a:schemeClr val="tx1"/>
                        </a:solidFill>
                        <a:latin typeface="Oswald"/>
                        <a:ea typeface="Oswald"/>
                        <a:cs typeface="Oswald"/>
                        <a:sym typeface="Oswald"/>
                      </a:endParaRPr>
                    </a:p>
                    <a:p>
                      <a:pPr marL="179999" marR="0" lvl="0" indent="-149225" algn="l" defTabSz="342900" rtl="0" eaLnBrk="1" fontAlgn="auto" latinLnBrk="0" hangingPunct="1">
                        <a:lnSpc>
                          <a:spcPct val="100000"/>
                        </a:lnSpc>
                        <a:spcBef>
                          <a:spcPts val="0"/>
                        </a:spcBef>
                        <a:spcAft>
                          <a:spcPts val="0"/>
                        </a:spcAft>
                        <a:buClrTx/>
                        <a:buSzPts val="1000"/>
                        <a:buFont typeface="Oswald"/>
                        <a:buChar char="●"/>
                        <a:tabLst/>
                        <a:defRPr/>
                      </a:pPr>
                      <a:r>
                        <a:rPr lang="ru-RU" sz="1000" dirty="0">
                          <a:solidFill>
                            <a:schemeClr val="tx1"/>
                          </a:solidFill>
                          <a:latin typeface="Oswald"/>
                          <a:ea typeface="Oswald"/>
                          <a:cs typeface="Oswald"/>
                          <a:sym typeface="Oswald"/>
                        </a:rPr>
                        <a:t>Справка органа в сфере социальной политики, подтверждающая получение государственной социальной помощи</a:t>
                      </a:r>
                    </a:p>
                    <a:p>
                      <a:pPr marL="30774" marR="0" lvl="0" indent="0" algn="l" defTabSz="342900" rtl="0" eaLnBrk="1" fontAlgn="auto" latinLnBrk="0" hangingPunct="1">
                        <a:lnSpc>
                          <a:spcPct val="100000"/>
                        </a:lnSpc>
                        <a:spcBef>
                          <a:spcPts val="0"/>
                        </a:spcBef>
                        <a:spcAft>
                          <a:spcPts val="0"/>
                        </a:spcAft>
                        <a:buClrTx/>
                        <a:buSzPts val="1000"/>
                        <a:buFont typeface="Oswald"/>
                        <a:buNone/>
                        <a:tabLst/>
                        <a:defRPr/>
                      </a:pPr>
                      <a:endParaRPr lang="ru-RU" sz="10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2383429833"/>
                  </a:ext>
                </a:extLst>
              </a:tr>
            </a:tbl>
          </a:graphicData>
        </a:graphic>
      </p:graphicFrame>
      <p:sp>
        <p:nvSpPr>
          <p:cNvPr id="283" name="Google Shape;283;p41"/>
          <p:cNvSpPr txBox="1">
            <a:spLocks noGrp="1"/>
          </p:cNvSpPr>
          <p:nvPr>
            <p:ph type="ctrTitle"/>
          </p:nvPr>
        </p:nvSpPr>
        <p:spPr>
          <a:xfrm>
            <a:off x="2674050" y="64885"/>
            <a:ext cx="5760000" cy="774316"/>
          </a:xfrm>
          <a:prstGeom prst="rect">
            <a:avLst/>
          </a:prstGeom>
          <a:noFill/>
          <a:ln>
            <a:noFill/>
          </a:ln>
        </p:spPr>
        <p:txBody>
          <a:bodyPr spcFirstLastPara="1" wrap="square" lIns="68575" tIns="34275" rIns="68575" bIns="34275" anchor="ctr" anchorCtr="0">
            <a:noAutofit/>
          </a:bodyPr>
          <a:lstStyle/>
          <a:p>
            <a:pPr lvl="0" algn="l">
              <a:spcBef>
                <a:spcPts val="0"/>
              </a:spcBef>
            </a:pPr>
            <a:r>
              <a:rPr lang="ru-RU" sz="1300" cap="all" dirty="0">
                <a:solidFill>
                  <a:schemeClr val="tx1"/>
                </a:solidFill>
                <a:latin typeface="Oswald"/>
                <a:ea typeface="Nirmala UI" panose="020B0502040204020203" pitchFamily="34" charset="0"/>
                <a:cs typeface="Nirmala UI" panose="020B0502040204020203" pitchFamily="34" charset="0"/>
                <a:sym typeface="Oswald"/>
              </a:rPr>
              <a:t>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a:t>
            </a:r>
            <a:endParaRPr sz="1300" cap="all" dirty="0">
              <a:solidFill>
                <a:schemeClr val="tx1"/>
              </a:solidFill>
              <a:latin typeface="Nirmala UI" panose="020B0502040204020203" pitchFamily="34" charset="0"/>
              <a:ea typeface="Nirmala UI" panose="020B0502040204020203" pitchFamily="34" charset="0"/>
              <a:cs typeface="Nirmala UI" panose="020B0502040204020203" pitchFamily="34" charset="0"/>
              <a:sym typeface="Oswald"/>
            </a:endParaRPr>
          </a:p>
        </p:txBody>
      </p:sp>
    </p:spTree>
    <p:extLst>
      <p:ext uri="{BB962C8B-B14F-4D97-AF65-F5344CB8AC3E}">
        <p14:creationId xmlns:p14="http://schemas.microsoft.com/office/powerpoint/2010/main" val="170664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a:solidFill>
                  <a:srgbClr val="000000"/>
                </a:solidFill>
                <a:latin typeface="Oswald"/>
                <a:ea typeface="Nirmala UI Semilight" panose="020B0402040204020203" pitchFamily="34" charset="0"/>
                <a:cs typeface="Nirmala UI Semilight" panose="020B0402040204020203" pitchFamily="34" charset="0"/>
                <a:sym typeface="Oswald"/>
              </a:rPr>
              <a:t>ОБЕСПЕЧЕНИЕ ОТДЫХА И ОЗДОРОВЛЕНИЯ ДЕТЕЙ ЗА СЧЕТ БЮДЖЕТА</a:t>
            </a:r>
            <a:endParaRPr sz="1400">
              <a:solidFill>
                <a:srgbClr val="000000"/>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
        <p:nvSpPr>
          <p:cNvPr id="303" name="Google Shape;303;p44"/>
          <p:cNvSpPr/>
          <p:nvPr/>
        </p:nvSpPr>
        <p:spPr>
          <a:xfrm>
            <a:off x="293125" y="1096900"/>
            <a:ext cx="8053500" cy="3688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ru" b="1" dirty="0">
                <a:solidFill>
                  <a:schemeClr val="tx1"/>
                </a:solidFill>
                <a:latin typeface="Oswald"/>
                <a:ea typeface="Nirmala UI Semilight" panose="020B0402040204020203" pitchFamily="34" charset="0"/>
                <a:cs typeface="Nirmala UI Semilight" panose="020B0402040204020203" pitchFamily="34" charset="0"/>
                <a:sym typeface="Oswald"/>
              </a:rPr>
              <a:t>Нормативные основания</a:t>
            </a:r>
          </a:p>
          <a:p>
            <a:pPr marL="0" marR="0" lvl="0" indent="0" algn="ctr" rtl="0">
              <a:spcBef>
                <a:spcPts val="0"/>
              </a:spcBef>
              <a:spcAft>
                <a:spcPts val="0"/>
              </a:spcAft>
              <a:buNone/>
            </a:pPr>
            <a:endParaRPr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marR="0" lvl="0" indent="-311150" algn="just" rtl="0">
              <a:spcBef>
                <a:spcPts val="0"/>
              </a:spcBef>
              <a:spcAft>
                <a:spcPts val="0"/>
              </a:spcAft>
              <a:buClr>
                <a:schemeClr val="dk2"/>
              </a:buClr>
              <a:buSzPts val="1300"/>
              <a:buFont typeface="Oswald"/>
              <a:buChar char="●"/>
            </a:pPr>
            <a:r>
              <a:rPr lang="ru" dirty="0">
                <a:solidFill>
                  <a:schemeClr val="tx1"/>
                </a:solidFill>
                <a:latin typeface="Oswald"/>
                <a:ea typeface="Nirmala UI Semilight" panose="020B0402040204020203" pitchFamily="34" charset="0"/>
                <a:cs typeface="Nirmala UI Semilight" panose="020B0402040204020203" pitchFamily="34" charset="0"/>
                <a:sym typeface="Oswald"/>
              </a:rPr>
              <a:t>Постановление Правительства Свердловской области от 03.08.20217  </a:t>
            </a:r>
            <a:r>
              <a:rPr lang="ru-RU" dirty="0">
                <a:solidFill>
                  <a:schemeClr val="tx1"/>
                </a:solidFill>
                <a:latin typeface="Oswald"/>
                <a:ea typeface="Nirmala UI Semilight" panose="020B0402040204020203" pitchFamily="34" charset="0"/>
                <a:cs typeface="Nirmala UI Semilight" panose="020B0402040204020203" pitchFamily="34" charset="0"/>
                <a:sym typeface="Oswald"/>
              </a:rPr>
              <a:t>№ </a:t>
            </a:r>
            <a:r>
              <a:rPr lang="ru" dirty="0">
                <a:solidFill>
                  <a:schemeClr val="tx1"/>
                </a:solidFill>
                <a:latin typeface="Oswald"/>
                <a:ea typeface="Nirmala UI Semilight" panose="020B0402040204020203" pitchFamily="34" charset="0"/>
                <a:cs typeface="Nirmala UI Semilight" panose="020B0402040204020203" pitchFamily="34" charset="0"/>
                <a:sym typeface="Oswald"/>
              </a:rPr>
              <a:t>558-ПП «О мерах по организации и обеспечению отдыха»</a:t>
            </a:r>
            <a:endParaRPr dirty="0">
              <a:solidFill>
                <a:schemeClr val="tx1"/>
              </a:solidFill>
              <a:highlight>
                <a:srgbClr val="FF0000"/>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l" rtl="0">
              <a:spcBef>
                <a:spcPts val="0"/>
              </a:spcBef>
              <a:spcAft>
                <a:spcPts val="0"/>
              </a:spcAft>
              <a:buNone/>
            </a:pPr>
            <a:endParaRPr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0" lvl="0" indent="0" algn="ctr" rtl="0">
              <a:spcBef>
                <a:spcPts val="0"/>
              </a:spcBef>
              <a:spcAft>
                <a:spcPts val="0"/>
              </a:spcAft>
              <a:buNone/>
            </a:pPr>
            <a:r>
              <a:rPr lang="ru" b="1" dirty="0">
                <a:solidFill>
                  <a:schemeClr val="tx1"/>
                </a:solidFill>
                <a:latin typeface="Oswald"/>
                <a:ea typeface="Nirmala UI Semilight" panose="020B0402040204020203" pitchFamily="34" charset="0"/>
                <a:cs typeface="Nirmala UI Semilight" panose="020B0402040204020203" pitchFamily="34" charset="0"/>
                <a:sym typeface="Oswald"/>
              </a:rPr>
              <a:t>Форма предоставления – натуральная</a:t>
            </a:r>
          </a:p>
          <a:p>
            <a:pPr marL="0" lvl="0" indent="0" algn="ctr" rtl="0">
              <a:spcBef>
                <a:spcPts val="0"/>
              </a:spcBef>
              <a:spcAft>
                <a:spcPts val="0"/>
              </a:spcAft>
              <a:buNone/>
            </a:pPr>
            <a:endParaRPr lang="ru-RU" dirty="0">
              <a:solidFill>
                <a:schemeClr val="tx1"/>
              </a:solidFill>
              <a:latin typeface="Oswald"/>
              <a:ea typeface="Nirmala UI Semilight" panose="020B0402040204020203" pitchFamily="34" charset="0"/>
              <a:cs typeface="Nirmala UI Semilight" panose="020B0402040204020203" pitchFamily="34" charset="0"/>
              <a:sym typeface="Oswald"/>
            </a:endParaRPr>
          </a:p>
          <a:p>
            <a:pPr algn="ctr"/>
            <a:r>
              <a:rPr lang="ru-RU" dirty="0">
                <a:solidFill>
                  <a:schemeClr val="tx1"/>
                </a:solidFill>
                <a:latin typeface="Oswald"/>
                <a:ea typeface="Nirmala UI Semilight" panose="020B0402040204020203" pitchFamily="34" charset="0"/>
                <a:cs typeface="Nirmala UI Semilight" panose="020B0402040204020203" pitchFamily="34" charset="0"/>
                <a:sym typeface="Oswald"/>
              </a:rPr>
              <a:t>За счет субсидий из областного бюджета на финансовое обеспечение публичных обязательств</a:t>
            </a:r>
          </a:p>
          <a:p>
            <a:pPr marL="0" marR="0" lvl="0" indent="0" algn="just" rtl="0">
              <a:spcBef>
                <a:spcPts val="0"/>
              </a:spcBef>
              <a:spcAft>
                <a:spcPts val="0"/>
              </a:spcAft>
              <a:buNone/>
            </a:pPr>
            <a:endParaRPr b="1"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ctr" rtl="0">
              <a:spcBef>
                <a:spcPts val="0"/>
              </a:spcBef>
              <a:spcAft>
                <a:spcPts val="0"/>
              </a:spcAft>
              <a:buNone/>
            </a:pPr>
            <a:r>
              <a:rPr lang="ru" b="1" dirty="0">
                <a:solidFill>
                  <a:schemeClr val="tx1"/>
                </a:solidFill>
                <a:highlight>
                  <a:schemeClr val="lt2"/>
                </a:highlight>
                <a:latin typeface="Oswald"/>
                <a:ea typeface="Nirmala UI Semilight" panose="020B0402040204020203" pitchFamily="34" charset="0"/>
                <a:cs typeface="Nirmala UI Semilight" panose="020B0402040204020203" pitchFamily="34" charset="0"/>
                <a:sym typeface="Oswald"/>
              </a:rPr>
              <a:t>Периодичность предоставления</a:t>
            </a:r>
            <a:endParaRPr b="1"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0" algn="l" rtl="0">
              <a:spcBef>
                <a:spcPts val="0"/>
              </a:spcBef>
              <a:spcAft>
                <a:spcPts val="0"/>
              </a:spcAft>
              <a:buNone/>
            </a:pPr>
            <a:endParaRPr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a:p>
            <a:pPr marL="457200" lvl="0" indent="-311150" algn="l" rtl="0">
              <a:spcBef>
                <a:spcPts val="0"/>
              </a:spcBef>
              <a:spcAft>
                <a:spcPts val="0"/>
              </a:spcAft>
              <a:buClr>
                <a:schemeClr val="dk2"/>
              </a:buClr>
              <a:buSzPts val="1300"/>
              <a:buFont typeface="Oswald"/>
              <a:buChar char="●"/>
            </a:pPr>
            <a:r>
              <a:rPr lang="ru" dirty="0">
                <a:solidFill>
                  <a:schemeClr val="tx1"/>
                </a:solidFill>
                <a:highlight>
                  <a:schemeClr val="lt2"/>
                </a:highlight>
                <a:latin typeface="Oswald"/>
                <a:ea typeface="Nirmala UI Semilight" panose="020B0402040204020203" pitchFamily="34" charset="0"/>
                <a:cs typeface="Nirmala UI Semilight" panose="020B0402040204020203" pitchFamily="34" charset="0"/>
                <a:sym typeface="Oswald"/>
              </a:rPr>
              <a:t>В соответствии с приказами о комплектовании загородного оздоровительного лагеря на смену</a:t>
            </a:r>
            <a:endParaRPr dirty="0">
              <a:solidFill>
                <a:schemeClr val="tx1"/>
              </a:solidFill>
              <a:highlight>
                <a:schemeClr val="lt2"/>
              </a:highlight>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
        <p:nvSpPr>
          <p:cNvPr id="304" name="Google Shape;304;p44"/>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Nirmala UI Semilight" panose="020B0402040204020203" pitchFamily="34" charset="0"/>
                <a:cs typeface="Nirmala UI Semilight" panose="020B0402040204020203" pitchFamily="34" charset="0"/>
                <a:sym typeface="Oswald"/>
              </a:rPr>
              <a:t>КОД МЕРЫ 0782</a:t>
            </a:r>
            <a:endParaRPr sz="1500" b="1">
              <a:latin typeface="Nirmala UI Semilight" panose="020B0402040204020203" pitchFamily="34" charset="0"/>
              <a:ea typeface="Nirmala UI Semilight" panose="020B0402040204020203" pitchFamily="34" charset="0"/>
              <a:cs typeface="Nirmala UI Semilight" panose="020B0402040204020203" pitchFamily="34" charset="0"/>
              <a:sym typeface="Oswa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8"/>
        <p:cNvGrpSpPr/>
        <p:nvPr/>
      </p:nvGrpSpPr>
      <p:grpSpPr>
        <a:xfrm>
          <a:off x="0" y="0"/>
          <a:ext cx="0" cy="0"/>
          <a:chOff x="0" y="0"/>
          <a:chExt cx="0" cy="0"/>
        </a:xfrm>
      </p:grpSpPr>
      <p:sp>
        <p:nvSpPr>
          <p:cNvPr id="309" name="Google Shape;309;p45"/>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0782</a:t>
            </a:r>
            <a:endParaRPr sz="1500" b="1">
              <a:latin typeface="OCR A Extended" panose="02010509020102010303" pitchFamily="50" charset="0"/>
              <a:ea typeface="Oswald"/>
              <a:cs typeface="Oswald"/>
              <a:sym typeface="Oswald"/>
            </a:endParaRPr>
          </a:p>
        </p:txBody>
      </p:sp>
      <p:graphicFrame>
        <p:nvGraphicFramePr>
          <p:cNvPr id="310" name="Google Shape;310;p45"/>
          <p:cNvGraphicFramePr/>
          <p:nvPr>
            <p:extLst>
              <p:ext uri="{D42A27DB-BD31-4B8C-83A1-F6EECF244321}">
                <p14:modId xmlns:p14="http://schemas.microsoft.com/office/powerpoint/2010/main" val="3893378037"/>
              </p:ext>
            </p:extLst>
          </p:nvPr>
        </p:nvGraphicFramePr>
        <p:xfrm>
          <a:off x="324888" y="1271770"/>
          <a:ext cx="8494225" cy="327654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48040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Обучающиеся с ограниченными возможностями здоровья</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Учащиеся в образовательных организациях: в т.ч. обучающиеся в профессиональных образовательных учреждений, осваивающим основную образовательную программу среднего профессионального образования подготовки квалифицированных рабочих, служащих или основную образовательную программу профессионального обучения</a:t>
                      </a:r>
                    </a:p>
                    <a:p>
                      <a:pPr marL="179999" lvl="0" indent="-162599"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Талантливые и одаренные дети, проживающих в Свердловской области</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Подача заявления руководителю образовательной организации</a:t>
                      </a:r>
                    </a:p>
                    <a:p>
                      <a:pPr marL="179999" marR="0" lvl="0" indent="-161925"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latin typeface="Oswald"/>
                          <a:ea typeface="Oswald"/>
                          <a:cs typeface="Oswald"/>
                          <a:sym typeface="Oswald"/>
                        </a:rPr>
                        <a:t>Копия заключения психолого-медико-педагогической комиссии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Решение органа опеки</a:t>
                      </a:r>
                      <a:endParaRPr sz="1200" dirty="0">
                        <a:solidFill>
                          <a:schemeClr val="tx1"/>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Свидетельство о рождении или паспорт ребенка</a:t>
                      </a:r>
                      <a:endParaRPr sz="1200" dirty="0">
                        <a:solidFill>
                          <a:schemeClr val="tx1"/>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Справка для получения путевки по форме 079/у</a:t>
                      </a:r>
                    </a:p>
                    <a:p>
                      <a:pPr marL="179999" lvl="0" indent="-161925"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С</a:t>
                      </a:r>
                      <a:r>
                        <a:rPr lang="ru" sz="1200" dirty="0">
                          <a:solidFill>
                            <a:schemeClr val="tx1"/>
                          </a:solidFill>
                          <a:latin typeface="Oswald"/>
                          <a:ea typeface="Oswald"/>
                          <a:cs typeface="Oswald"/>
                          <a:sym typeface="Oswald"/>
                        </a:rPr>
                        <a:t>правка из образовательной организации</a:t>
                      </a:r>
                    </a:p>
                    <a:p>
                      <a:pPr marL="179999" lvl="0" indent="-161925" algn="l" rtl="0">
                        <a:spcBef>
                          <a:spcPts val="0"/>
                        </a:spcBef>
                        <a:spcAft>
                          <a:spcPts val="0"/>
                        </a:spcAft>
                        <a:buSzPts val="1200"/>
                        <a:buFont typeface="Oswald"/>
                        <a:buChar char="●"/>
                      </a:pPr>
                      <a:r>
                        <a:rPr lang="ru" sz="1200" dirty="0">
                          <a:solidFill>
                            <a:schemeClr val="tx1"/>
                          </a:solidFill>
                          <a:latin typeface="Oswald"/>
                          <a:ea typeface="Oswald"/>
                          <a:cs typeface="Oswald"/>
                          <a:sym typeface="Oswald"/>
                        </a:rPr>
                        <a:t>Медицинский полис</a:t>
                      </a:r>
                    </a:p>
                    <a:p>
                      <a:pPr marL="179999" lvl="0" indent="-161925" algn="l" rtl="0">
                        <a:spcBef>
                          <a:spcPts val="0"/>
                        </a:spcBef>
                        <a:spcAft>
                          <a:spcPts val="0"/>
                        </a:spcAft>
                        <a:buSzPts val="1200"/>
                        <a:buFont typeface="Oswald"/>
                        <a:buChar char="●"/>
                      </a:pPr>
                      <a:r>
                        <a:rPr lang="ru-RU" sz="1200" dirty="0">
                          <a:solidFill>
                            <a:schemeClr val="tx1"/>
                          </a:solidFill>
                          <a:latin typeface="Oswald"/>
                          <a:ea typeface="Oswald"/>
                          <a:cs typeface="Oswald"/>
                          <a:sym typeface="Oswald"/>
                        </a:rPr>
                        <a:t>Д</a:t>
                      </a:r>
                      <a:r>
                        <a:rPr lang="ru" sz="1200" dirty="0">
                          <a:solidFill>
                            <a:schemeClr val="tx1"/>
                          </a:solidFill>
                          <a:latin typeface="Oswald"/>
                          <a:ea typeface="Oswald"/>
                          <a:cs typeface="Oswald"/>
                          <a:sym typeface="Oswald"/>
                        </a:rPr>
                        <a:t>окументы, подтверждающие достижения детей (характеристика, рекомендации образовательной организации и др.)</a:t>
                      </a:r>
                      <a:endParaRPr sz="12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bl>
          </a:graphicData>
        </a:graphic>
      </p:graphicFrame>
      <p:sp>
        <p:nvSpPr>
          <p:cNvPr id="311" name="Google Shape;311;p45"/>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400" dirty="0">
                <a:solidFill>
                  <a:srgbClr val="000000"/>
                </a:solidFill>
                <a:latin typeface="Oswald"/>
                <a:ea typeface="Oswald"/>
                <a:cs typeface="Oswald"/>
                <a:sym typeface="Oswald"/>
              </a:rPr>
              <a:t>ОБЕСПЕЧЕНИЕ ОТДЫХА И ОЗДОРОВЛЕНИЯ ДЕТЕЙ ЗА СЧЕТ БЮДЖЕТА</a:t>
            </a:r>
            <a:endParaRPr sz="1400" dirty="0">
              <a:solidFill>
                <a:srgbClr val="000000"/>
              </a:solidFill>
              <a:latin typeface="OCR A Extended" panose="02010509020102010303" pitchFamily="50" charset="0"/>
              <a:ea typeface="Oswald"/>
              <a:cs typeface="Oswald"/>
              <a:sym typeface="Oswa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ctrTitle"/>
          </p:nvPr>
        </p:nvSpPr>
        <p:spPr>
          <a:xfrm>
            <a:off x="2630338" y="80544"/>
            <a:ext cx="6299040" cy="382300"/>
          </a:xfrm>
          <a:prstGeom prst="rect">
            <a:avLst/>
          </a:prstGeom>
          <a:noFill/>
          <a:ln>
            <a:noFill/>
          </a:ln>
        </p:spPr>
        <p:txBody>
          <a:bodyPr spcFirstLastPara="1" wrap="square" lIns="68575" tIns="34275" rIns="68575" bIns="34275" anchor="ctr" anchorCtr="0">
            <a:noAutofit/>
          </a:bodyPr>
          <a:lstStyle/>
          <a:p>
            <a:pPr algn="l">
              <a:lnSpc>
                <a:spcPct val="90000"/>
              </a:lnSpc>
            </a:pPr>
            <a:r>
              <a:rPr lang="ru-RU" sz="1400" dirty="0">
                <a:solidFill>
                  <a:schemeClr val="tx1"/>
                </a:solidFill>
                <a:latin typeface="Oswald"/>
                <a:ea typeface="Oswald"/>
                <a:cs typeface="Oswald"/>
                <a:sym typeface="Oswald"/>
              </a:rPr>
              <a:t/>
            </a:r>
            <a:br>
              <a:rPr lang="ru-RU" sz="1400" dirty="0">
                <a:solidFill>
                  <a:schemeClr val="tx1"/>
                </a:solidFill>
                <a:latin typeface="Oswald"/>
                <a:ea typeface="Oswald"/>
                <a:cs typeface="Oswald"/>
                <a:sym typeface="Oswald"/>
              </a:rPr>
            </a:br>
            <a:r>
              <a:rPr lang="ru-RU" sz="1600" dirty="0">
                <a:solidFill>
                  <a:schemeClr val="tx1"/>
                </a:solidFill>
                <a:latin typeface="Oswald"/>
                <a:ea typeface="Oswald"/>
                <a:cs typeface="Oswald"/>
                <a:sym typeface="Oswald"/>
              </a:rPr>
              <a:t>Государственное обеспечение одеждой, обувью, мягким инвентарем</a:t>
            </a:r>
            <a:r>
              <a:rPr lang="ru-RU" sz="1050" dirty="0">
                <a:latin typeface="Oswald"/>
                <a:ea typeface="Oswald"/>
                <a:cs typeface="Oswald"/>
                <a:sym typeface="Oswald"/>
              </a:rPr>
              <a:t/>
            </a:r>
            <a:br>
              <a:rPr lang="ru-RU" sz="1050" dirty="0">
                <a:latin typeface="Oswald"/>
                <a:ea typeface="Oswald"/>
                <a:cs typeface="Oswald"/>
                <a:sym typeface="Oswald"/>
              </a:rPr>
            </a:br>
            <a:endParaRPr sz="1400" dirty="0">
              <a:solidFill>
                <a:srgbClr val="000000"/>
              </a:solidFill>
              <a:latin typeface="Old English Text MT" panose="03040902040508030806" pitchFamily="66" charset="0"/>
              <a:ea typeface="Oswald"/>
              <a:cs typeface="Oswald"/>
              <a:sym typeface="Oswald"/>
            </a:endParaRPr>
          </a:p>
        </p:txBody>
      </p:sp>
      <p:sp>
        <p:nvSpPr>
          <p:cNvPr id="303" name="Google Shape;303;p44"/>
          <p:cNvSpPr/>
          <p:nvPr/>
        </p:nvSpPr>
        <p:spPr>
          <a:xfrm>
            <a:off x="278912" y="841450"/>
            <a:ext cx="8053500" cy="3551795"/>
          </a:xfrm>
          <a:prstGeom prst="rect">
            <a:avLst/>
          </a:prstGeom>
          <a:noFill/>
          <a:ln>
            <a:noFill/>
          </a:ln>
        </p:spPr>
        <p:txBody>
          <a:bodyPr spcFirstLastPara="1" wrap="square" lIns="68575" tIns="34275" rIns="68575" bIns="34275" anchor="ctr" anchorCtr="0">
            <a:noAutofit/>
          </a:bodyPr>
          <a:lstStyle/>
          <a:p>
            <a:pPr marL="146050" algn="ctr">
              <a:buClr>
                <a:schemeClr val="dk2"/>
              </a:buClr>
              <a:buSzPts val="1300"/>
            </a:pPr>
            <a:endParaRPr lang="ru-RU" sz="1200" b="1" dirty="0">
              <a:solidFill>
                <a:schemeClr val="tx1"/>
              </a:solidFill>
              <a:latin typeface="Oswald"/>
              <a:ea typeface="Oswald"/>
              <a:cs typeface="Oswald"/>
              <a:sym typeface="Oswald"/>
            </a:endParaRPr>
          </a:p>
          <a:p>
            <a:pPr marL="146050" algn="ctr">
              <a:buClr>
                <a:schemeClr val="dk2"/>
              </a:buClr>
              <a:buSzPts val="1300"/>
            </a:pPr>
            <a:endParaRPr lang="ru-RU" sz="1200" b="1" dirty="0">
              <a:solidFill>
                <a:schemeClr val="tx1"/>
              </a:solidFill>
              <a:latin typeface="Oswald"/>
              <a:ea typeface="Oswald"/>
              <a:cs typeface="Oswald"/>
              <a:sym typeface="Oswald"/>
            </a:endParaRPr>
          </a:p>
          <a:p>
            <a:pPr marL="146050" algn="ctr">
              <a:buClr>
                <a:schemeClr val="dk2"/>
              </a:buClr>
              <a:buSzPts val="1300"/>
            </a:pPr>
            <a:r>
              <a:rPr lang="ru-RU" sz="1200" b="1" dirty="0">
                <a:solidFill>
                  <a:schemeClr val="tx1"/>
                </a:solidFill>
                <a:latin typeface="Oswald"/>
                <a:ea typeface="Oswald"/>
                <a:cs typeface="Oswald"/>
                <a:sym typeface="Oswald"/>
              </a:rPr>
              <a:t>Нормативные основания</a:t>
            </a:r>
          </a:p>
          <a:p>
            <a:pPr marL="146050" algn="ctr">
              <a:buClr>
                <a:schemeClr val="dk2"/>
              </a:buClr>
              <a:buSzPts val="1300"/>
            </a:pPr>
            <a:endParaRPr lang="ru-RU" sz="1200" b="1" dirty="0">
              <a:solidFill>
                <a:schemeClr val="tx1"/>
              </a:solidFill>
              <a:latin typeface="Oswald"/>
              <a:ea typeface="Oswald"/>
              <a:cs typeface="Oswald"/>
              <a:sym typeface="Oswald"/>
            </a:endParaRPr>
          </a:p>
          <a:p>
            <a:pPr marL="457200" indent="-311150" algn="just">
              <a:buClr>
                <a:schemeClr val="dk2"/>
              </a:buClr>
              <a:buSzPts val="1300"/>
              <a:buFont typeface="Oswald"/>
              <a:buChar char="●"/>
            </a:pPr>
            <a:r>
              <a:rPr lang="ru" sz="1200" dirty="0">
                <a:solidFill>
                  <a:schemeClr val="tx1"/>
                </a:solidFill>
                <a:latin typeface="Oswald"/>
                <a:ea typeface="Oswald"/>
                <a:cs typeface="Oswald"/>
                <a:sym typeface="Oswald"/>
              </a:rPr>
              <a:t>Закон Свердловской области от 26.07.2022 № 95-ОЗ «О внесении изменения в Закон Свердловской области об образовании Свердловской области»</a:t>
            </a:r>
          </a:p>
          <a:p>
            <a:pPr marL="457200" indent="-311150" algn="just">
              <a:buClr>
                <a:schemeClr val="dk2"/>
              </a:buClr>
              <a:buSzPts val="1300"/>
              <a:buFont typeface="Oswald"/>
              <a:buChar char="●"/>
            </a:pPr>
            <a:r>
              <a:rPr lang="ru" sz="1200" dirty="0">
                <a:solidFill>
                  <a:schemeClr val="tx1"/>
                </a:solidFill>
                <a:latin typeface="Oswald"/>
                <a:ea typeface="Oswald"/>
                <a:cs typeface="Oswald"/>
                <a:sym typeface="Oswald"/>
              </a:rPr>
              <a:t>Закон Свердловской области от 26.07.2022 № 96-ОЗ «О внесении изменений в отдельные законы Свердловской области»</a:t>
            </a:r>
          </a:p>
          <a:p>
            <a:pPr marL="457200" lvl="0" indent="-311150" algn="just">
              <a:buClr>
                <a:schemeClr val="dk2"/>
              </a:buClr>
              <a:buSzPts val="1300"/>
              <a:buFont typeface="Oswald"/>
              <a:buChar char="●"/>
            </a:pPr>
            <a:r>
              <a:rPr lang="ru-RU" sz="1200" dirty="0">
                <a:solidFill>
                  <a:schemeClr val="tx1"/>
                </a:solidFill>
                <a:latin typeface="Oswald" panose="020B0604020202020204" charset="-52"/>
                <a:ea typeface="Oswald"/>
                <a:cs typeface="Oswald"/>
                <a:sym typeface="Oswald"/>
              </a:rPr>
              <a:t>Закон Свердловской области от </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03.11.2022 № 114-ОЗ </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О внесении изменений в статью 33-1 Закона Свердловской области "Об образовании в Свердловской области</a:t>
            </a:r>
            <a:r>
              <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rPr>
              <a:t>»</a:t>
            </a:r>
            <a:endPar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endParaRPr>
          </a:p>
          <a:p>
            <a:pPr marL="457200" lvl="0" indent="-311150" algn="just">
              <a:buClr>
                <a:schemeClr val="dk2"/>
              </a:buClr>
              <a:buSzPts val="1300"/>
              <a:buFont typeface="Oswald"/>
              <a:buChar char="●"/>
            </a:pPr>
            <a:r>
              <a:rPr lang="ru-RU" sz="1200" dirty="0">
                <a:solidFill>
                  <a:schemeClr val="tx1"/>
                </a:solidFill>
                <a:latin typeface="Oswald" panose="020B0604020202020204" charset="-52"/>
                <a:ea typeface="Liberation Serif" panose="02020603050405020304" pitchFamily="18" charset="0"/>
                <a:cs typeface="Liberation Serif" panose="02020603050405020304" pitchFamily="18" charset="0"/>
              </a:rPr>
              <a:t>Закон Свердловской области от 07.06.2023 № 57-ОЗ «О внесении изменений в статью 33-1 Закона Свердловской области "Об образовании в Свердловской области»</a:t>
            </a:r>
            <a:endParaRPr lang="en-US" sz="1200" dirty="0">
              <a:solidFill>
                <a:schemeClr val="tx1"/>
              </a:solidFill>
              <a:latin typeface="Old English Text MT" panose="03040902040508030806" pitchFamily="66" charset="0"/>
              <a:ea typeface="Liberation Serif" panose="02020603050405020304" pitchFamily="18" charset="0"/>
              <a:cs typeface="Liberation Serif" panose="02020603050405020304" pitchFamily="18" charset="0"/>
            </a:endParaRPr>
          </a:p>
          <a:p>
            <a:pPr marL="457200" marR="0" lvl="0" indent="-311150" algn="just" rtl="0">
              <a:spcBef>
                <a:spcPts val="0"/>
              </a:spcBef>
              <a:spcAft>
                <a:spcPts val="0"/>
              </a:spcAft>
              <a:buClr>
                <a:schemeClr val="dk2"/>
              </a:buClr>
              <a:buSzPts val="1300"/>
              <a:buFont typeface="Oswald"/>
              <a:buChar char="●"/>
            </a:pPr>
            <a:r>
              <a:rPr lang="ru" sz="12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за счет средств областного бюджета или бюджетов муниципальных образований, расположенных на территории Свердловской области, размеров денежной компенсации, а также единовременного пособия выпускникам»</a:t>
            </a:r>
          </a:p>
          <a:p>
            <a:pPr marL="457200" lvl="0" indent="-311150" algn="just">
              <a:buClr>
                <a:schemeClr val="dk2"/>
              </a:buClr>
              <a:buSzPts val="1300"/>
              <a:buFont typeface="Oswald"/>
              <a:buChar char="●"/>
            </a:pPr>
            <a:r>
              <a:rPr lang="ru-RU" sz="12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57200" marR="0" lvl="0" indent="-311150" algn="just" rtl="0">
              <a:spcBef>
                <a:spcPts val="0"/>
              </a:spcBef>
              <a:spcAft>
                <a:spcPts val="0"/>
              </a:spcAft>
              <a:buClr>
                <a:schemeClr val="dk2"/>
              </a:buClr>
              <a:buSzPts val="1300"/>
              <a:buFont typeface="Oswald"/>
              <a:buChar char="●"/>
            </a:pPr>
            <a:endParaRPr sz="1200" dirty="0">
              <a:solidFill>
                <a:schemeClr val="tx1"/>
              </a:solidFill>
              <a:highlight>
                <a:srgbClr val="FF0000"/>
              </a:highlight>
              <a:latin typeface="Old English Text MT" panose="03040902040508030806" pitchFamily="66" charset="0"/>
              <a:ea typeface="Oswald"/>
              <a:cs typeface="Oswald"/>
              <a:sym typeface="Oswald"/>
            </a:endParaRPr>
          </a:p>
          <a:p>
            <a:pPr marL="0" lvl="0" indent="0" algn="ctr" rtl="0">
              <a:spcBef>
                <a:spcPts val="0"/>
              </a:spcBef>
              <a:spcAft>
                <a:spcPts val="0"/>
              </a:spcAft>
              <a:buNone/>
            </a:pPr>
            <a:r>
              <a:rPr lang="ru" sz="1200" b="1" dirty="0">
                <a:solidFill>
                  <a:schemeClr val="tx1"/>
                </a:solidFill>
                <a:latin typeface="Oswald"/>
                <a:ea typeface="Oswald"/>
                <a:cs typeface="Oswald"/>
                <a:sym typeface="Oswald"/>
              </a:rPr>
              <a:t>Форма предоставления – натуральная</a:t>
            </a:r>
          </a:p>
          <a:p>
            <a:pPr algn="just"/>
            <a:r>
              <a:rPr lang="ru-RU" sz="1200" dirty="0">
                <a:solidFill>
                  <a:schemeClr val="tx1"/>
                </a:solidFill>
                <a:latin typeface="Oswald"/>
                <a:ea typeface="Oswald"/>
                <a:cs typeface="Oswald"/>
                <a:sym typeface="Oswald"/>
              </a:rPr>
              <a:t>За счет субсидий из областного бюджета на финансовое обеспечение выполнения публичных обязательств</a:t>
            </a:r>
          </a:p>
          <a:p>
            <a:pPr marL="0" marR="0" lvl="0" indent="0" algn="just" rtl="0">
              <a:spcBef>
                <a:spcPts val="0"/>
              </a:spcBef>
              <a:spcAft>
                <a:spcPts val="0"/>
              </a:spcAft>
              <a:buNone/>
            </a:pPr>
            <a:endParaRPr sz="1200" b="1" dirty="0">
              <a:solidFill>
                <a:schemeClr val="tx1"/>
              </a:solidFill>
              <a:highlight>
                <a:schemeClr val="lt2"/>
              </a:highlight>
              <a:latin typeface="Old English Text MT" panose="03040902040508030806" pitchFamily="66" charset="0"/>
              <a:ea typeface="Oswald"/>
              <a:cs typeface="Oswald"/>
              <a:sym typeface="Oswald"/>
            </a:endParaRPr>
          </a:p>
          <a:p>
            <a:pPr marL="457200" lvl="0" indent="0" algn="ctr" rtl="0">
              <a:spcBef>
                <a:spcPts val="0"/>
              </a:spcBef>
              <a:spcAft>
                <a:spcPts val="0"/>
              </a:spcAft>
              <a:buNone/>
            </a:pPr>
            <a:r>
              <a:rPr lang="ru" sz="1200" b="1" dirty="0">
                <a:solidFill>
                  <a:schemeClr val="tx1"/>
                </a:solidFill>
                <a:highlight>
                  <a:schemeClr val="lt2"/>
                </a:highlight>
                <a:latin typeface="Oswald"/>
                <a:ea typeface="Oswald"/>
                <a:cs typeface="Oswald"/>
                <a:sym typeface="Oswald"/>
              </a:rPr>
              <a:t>Периодичность предоставления</a:t>
            </a:r>
            <a:endParaRPr sz="1200" b="1" dirty="0">
              <a:solidFill>
                <a:schemeClr val="tx1"/>
              </a:solidFill>
              <a:highlight>
                <a:schemeClr val="lt2"/>
              </a:highlight>
              <a:latin typeface="Old English Text MT" panose="03040902040508030806" pitchFamily="66" charset="0"/>
              <a:ea typeface="Oswald"/>
              <a:cs typeface="Oswald"/>
              <a:sym typeface="Oswald"/>
            </a:endParaRPr>
          </a:p>
          <a:p>
            <a:pPr marL="457200" lvl="0" indent="-311150" algn="l" rtl="0">
              <a:spcBef>
                <a:spcPts val="0"/>
              </a:spcBef>
              <a:spcAft>
                <a:spcPts val="0"/>
              </a:spcAft>
              <a:buClr>
                <a:schemeClr val="dk2"/>
              </a:buClr>
              <a:buSzPts val="1300"/>
              <a:buFont typeface="Oswald"/>
              <a:buChar char="●"/>
            </a:pPr>
            <a:r>
              <a:rPr lang="ru" sz="1200" dirty="0">
                <a:solidFill>
                  <a:schemeClr val="tx1"/>
                </a:solidFill>
                <a:highlight>
                  <a:schemeClr val="lt2"/>
                </a:highlight>
                <a:latin typeface="Oswald"/>
                <a:ea typeface="Oswald"/>
                <a:cs typeface="Oswald"/>
                <a:sym typeface="Oswald"/>
              </a:rPr>
              <a:t>Ежегодно</a:t>
            </a:r>
            <a:endParaRPr sz="1200" dirty="0">
              <a:solidFill>
                <a:schemeClr val="tx1"/>
              </a:solidFill>
              <a:highlight>
                <a:schemeClr val="lt2"/>
              </a:highlight>
              <a:latin typeface="Old English Text MT" panose="03040902040508030806" pitchFamily="66" charset="0"/>
              <a:ea typeface="Oswald"/>
              <a:cs typeface="Oswald"/>
              <a:sym typeface="Oswald"/>
            </a:endParaRPr>
          </a:p>
        </p:txBody>
      </p:sp>
      <p:sp>
        <p:nvSpPr>
          <p:cNvPr id="304" name="Google Shape;304;p44"/>
          <p:cNvSpPr txBox="1"/>
          <p:nvPr/>
        </p:nvSpPr>
        <p:spPr>
          <a:xfrm>
            <a:off x="0" y="80544"/>
            <a:ext cx="2399876" cy="46132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0835</a:t>
            </a:r>
            <a:endParaRPr sz="1500" b="1" dirty="0">
              <a:latin typeface="Old English Text MT" panose="03040902040508030806" pitchFamily="66" charset="0"/>
              <a:ea typeface="Oswald"/>
              <a:cs typeface="Oswald"/>
              <a:sym typeface="Oswald"/>
            </a:endParaRPr>
          </a:p>
        </p:txBody>
      </p:sp>
    </p:spTree>
    <p:extLst>
      <p:ext uri="{BB962C8B-B14F-4D97-AF65-F5344CB8AC3E}">
        <p14:creationId xmlns:p14="http://schemas.microsoft.com/office/powerpoint/2010/main" val="1464888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308"/>
        <p:cNvGrpSpPr/>
        <p:nvPr/>
      </p:nvGrpSpPr>
      <p:grpSpPr>
        <a:xfrm>
          <a:off x="0" y="0"/>
          <a:ext cx="0" cy="0"/>
          <a:chOff x="0" y="0"/>
          <a:chExt cx="0" cy="0"/>
        </a:xfrm>
      </p:grpSpPr>
      <p:sp>
        <p:nvSpPr>
          <p:cNvPr id="309" name="Google Shape;309;p45"/>
          <p:cNvSpPr txBox="1"/>
          <p:nvPr/>
        </p:nvSpPr>
        <p:spPr>
          <a:xfrm>
            <a:off x="747150" y="5728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dirty="0">
                <a:latin typeface="Oswald"/>
                <a:ea typeface="Oswald"/>
                <a:cs typeface="Oswald"/>
                <a:sym typeface="Oswald"/>
              </a:rPr>
              <a:t>КОД МЕРЫ 0835</a:t>
            </a:r>
            <a:endParaRPr sz="1500" b="1" dirty="0">
              <a:latin typeface="Onyx" panose="04050602080702020203" pitchFamily="82" charset="0"/>
              <a:ea typeface="Oswald"/>
              <a:cs typeface="Oswald"/>
              <a:sym typeface="Oswald"/>
            </a:endParaRPr>
          </a:p>
        </p:txBody>
      </p:sp>
      <p:graphicFrame>
        <p:nvGraphicFramePr>
          <p:cNvPr id="310" name="Google Shape;310;p45"/>
          <p:cNvGraphicFramePr/>
          <p:nvPr>
            <p:extLst>
              <p:ext uri="{D42A27DB-BD31-4B8C-83A1-F6EECF244321}">
                <p14:modId xmlns:p14="http://schemas.microsoft.com/office/powerpoint/2010/main" val="1322991403"/>
              </p:ext>
            </p:extLst>
          </p:nvPr>
        </p:nvGraphicFramePr>
        <p:xfrm>
          <a:off x="329627" y="620655"/>
          <a:ext cx="8714879" cy="4312800"/>
        </p:xfrm>
        <a:graphic>
          <a:graphicData uri="http://schemas.openxmlformats.org/drawingml/2006/table">
            <a:tbl>
              <a:tblPr>
                <a:noFill/>
                <a:tableStyleId>{BF4A3D39-4975-46BA-BE83-8B02B6239DEE}</a:tableStyleId>
              </a:tblPr>
              <a:tblGrid>
                <a:gridCol w="4399853">
                  <a:extLst>
                    <a:ext uri="{9D8B030D-6E8A-4147-A177-3AD203B41FA5}">
                      <a16:colId xmlns:a16="http://schemas.microsoft.com/office/drawing/2014/main" val="20000"/>
                    </a:ext>
                  </a:extLst>
                </a:gridCol>
                <a:gridCol w="4315026">
                  <a:extLst>
                    <a:ext uri="{9D8B030D-6E8A-4147-A177-3AD203B41FA5}">
                      <a16:colId xmlns:a16="http://schemas.microsoft.com/office/drawing/2014/main" val="20001"/>
                    </a:ext>
                  </a:extLst>
                </a:gridCol>
              </a:tblGrid>
              <a:tr h="327786">
                <a:tc>
                  <a:txBody>
                    <a:bodyPr/>
                    <a:lstStyle/>
                    <a:p>
                      <a:pPr marL="0" lvl="0" indent="0" algn="l" rtl="0">
                        <a:spcBef>
                          <a:spcPts val="0"/>
                        </a:spcBef>
                        <a:spcAft>
                          <a:spcPts val="0"/>
                        </a:spcAft>
                        <a:buNone/>
                      </a:pPr>
                      <a:r>
                        <a:rPr lang="ru-RU" sz="1100" b="1" dirty="0">
                          <a:latin typeface="Oswald"/>
                          <a:ea typeface="Oswald"/>
                          <a:cs typeface="Oswald"/>
                          <a:sym typeface="Oswald"/>
                        </a:rPr>
                        <a:t>Категория получателей (в соответствии с НПА Свердловской области)</a:t>
                      </a:r>
                      <a:endParaRPr sz="11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100" b="1" dirty="0">
                          <a:latin typeface="Oswald"/>
                          <a:ea typeface="Oswald"/>
                          <a:cs typeface="Oswald"/>
                          <a:sym typeface="Oswald"/>
                        </a:rPr>
                        <a:t>Порядок получения</a:t>
                      </a:r>
                      <a:endParaRPr sz="1100" b="1" dirty="0">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442447">
                <a:tc>
                  <a:txBody>
                    <a:bodyPr/>
                    <a:lstStyle/>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Несовершеннолетние, содержащиеся в учреждениях системы профилактики безнадзорности и правонарушений несовершеннолетних, и несовершеннолетние, отбывающие наказание в местах лишения свободы</a:t>
                      </a:r>
                    </a:p>
                  </a:txBody>
                  <a:tcPr marL="91425" marR="91425" marT="91425" marB="91425"/>
                </a:tc>
                <a:tc>
                  <a:txBody>
                    <a:bodyPr/>
                    <a:lstStyle/>
                    <a:p>
                      <a:pPr marL="201550" lvl="0" indent="-171450" algn="l" rtl="0">
                        <a:spcBef>
                          <a:spcPts val="0"/>
                        </a:spcBef>
                        <a:spcAft>
                          <a:spcPts val="0"/>
                        </a:spcAft>
                        <a:buSzPts val="1000"/>
                        <a:buFont typeface="Arial" panose="020B0604020202020204" pitchFamily="34" charset="0"/>
                        <a:buChar char="•"/>
                      </a:pPr>
                      <a:r>
                        <a:rPr lang="ru-RU" sz="800" dirty="0">
                          <a:solidFill>
                            <a:schemeClr val="tx1"/>
                          </a:solidFill>
                          <a:latin typeface="Oswald"/>
                          <a:ea typeface="Oswald"/>
                          <a:cs typeface="Oswald"/>
                          <a:sym typeface="Oswald"/>
                        </a:rPr>
                        <a:t>Приказ о зачислении</a:t>
                      </a:r>
                      <a:r>
                        <a:rPr lang="ru-RU" sz="800" baseline="0" dirty="0">
                          <a:solidFill>
                            <a:schemeClr val="tx1"/>
                          </a:solidFill>
                          <a:latin typeface="Oswald"/>
                          <a:ea typeface="Oswald"/>
                          <a:cs typeface="Oswald"/>
                          <a:sym typeface="Oswald"/>
                        </a:rPr>
                        <a:t> в образовательную организацию</a:t>
                      </a:r>
                      <a:endParaRPr sz="8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527720861"/>
                  </a:ext>
                </a:extLst>
              </a:tr>
              <a:tr h="967397">
                <a:tc>
                  <a:txBody>
                    <a:bodyPr/>
                    <a:lstStyle/>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Дети-сироты</a:t>
                      </a:r>
                      <a:endParaRPr sz="800" dirty="0">
                        <a:solidFill>
                          <a:schemeClr val="tx1"/>
                        </a:solidFill>
                        <a:latin typeface="Oswald"/>
                        <a:ea typeface="Oswald"/>
                        <a:cs typeface="Oswald"/>
                        <a:sym typeface="Oswald"/>
                      </a:endParaRPr>
                    </a:p>
                    <a:p>
                      <a:pPr marL="188850" lvl="0" indent="-171450" algn="l" rtl="0">
                        <a:spcBef>
                          <a:spcPts val="0"/>
                        </a:spcBef>
                        <a:spcAft>
                          <a:spcPts val="0"/>
                        </a:spcAft>
                        <a:buSzPts val="1200"/>
                        <a:buFont typeface="Arial" panose="020B0604020202020204" pitchFamily="34" charset="0"/>
                        <a:buChar char="•"/>
                      </a:pPr>
                      <a:r>
                        <a:rPr lang="ru" sz="800" dirty="0">
                          <a:solidFill>
                            <a:schemeClr val="tx1"/>
                          </a:solidFill>
                          <a:latin typeface="Oswald"/>
                          <a:ea typeface="Oswald"/>
                          <a:cs typeface="Oswald"/>
                          <a:sym typeface="Oswald"/>
                        </a:rPr>
                        <a:t>Дети, оставшиеся без попечения родителей</a:t>
                      </a:r>
                    </a:p>
                    <a:p>
                      <a:pPr marL="188850" lvl="0" indent="-171450" algn="l" rtl="0">
                        <a:spcBef>
                          <a:spcPts val="0"/>
                        </a:spcBef>
                        <a:spcAft>
                          <a:spcPts val="0"/>
                        </a:spcAft>
                        <a:buSzPts val="1200"/>
                        <a:buFont typeface="Arial" panose="020B0604020202020204" pitchFamily="34" charset="0"/>
                        <a:buChar char="•"/>
                      </a:pPr>
                      <a:r>
                        <a:rPr lang="ru" sz="800" dirty="0">
                          <a:solidFill>
                            <a:schemeClr val="tx1"/>
                          </a:solidFill>
                          <a:latin typeface="Oswald"/>
                          <a:ea typeface="Oswald"/>
                          <a:cs typeface="Oswald"/>
                          <a:sym typeface="Oswald"/>
                        </a:rPr>
                        <a:t>Лица из числа детей-сирот и детей, оставшихся без попечения родителей</a:t>
                      </a:r>
                    </a:p>
                    <a:p>
                      <a:pPr marL="188850" marR="0" lvl="0" indent="-171450" algn="l" defTabSz="914400" rtl="0" eaLnBrk="1" fontAlgn="auto" latinLnBrk="0" hangingPunct="1">
                        <a:lnSpc>
                          <a:spcPct val="100000"/>
                        </a:lnSpc>
                        <a:spcBef>
                          <a:spcPts val="0"/>
                        </a:spcBef>
                        <a:spcAft>
                          <a:spcPts val="0"/>
                        </a:spcAft>
                        <a:buClr>
                          <a:srgbClr val="000000"/>
                        </a:buClr>
                        <a:buSzPts val="1200"/>
                        <a:buFont typeface="Arial" panose="020B0604020202020204" pitchFamily="34" charset="0"/>
                        <a:buChar char="•"/>
                        <a:tabLst/>
                        <a:defRPr/>
                      </a:pPr>
                      <a:r>
                        <a:rPr lang="ru-RU" sz="800" dirty="0">
                          <a:solidFill>
                            <a:schemeClr val="tx1"/>
                          </a:solidFill>
                          <a:latin typeface="Oswald"/>
                          <a:ea typeface="Oswald"/>
                          <a:cs typeface="Oswald"/>
                          <a:sym typeface="Oswald"/>
                        </a:rPr>
                        <a:t>Дети в возрасте до 18 лет, а также старше этого возраста, обучающиеся по очной форме по основным образовательным программам в организациях, осуществляющих образовательную деятельность, до окончания ими такого обучения, но не дольше чем до достижения ими возраста 23 лет, потерявшие единственного или обоих родителей</a:t>
                      </a:r>
                    </a:p>
                  </a:txBody>
                  <a:tcPr marL="91425" marR="91425" marT="91425" marB="91425"/>
                </a:tc>
                <a:tc>
                  <a:txBody>
                    <a:bodyPr/>
                    <a:lstStyle/>
                    <a:p>
                      <a:pPr marL="201550" lvl="0" indent="-171450" algn="l" defTabSz="342900" rtl="0" eaLnBrk="1" latinLnBrk="0" hangingPunct="1">
                        <a:spcBef>
                          <a:spcPts val="0"/>
                        </a:spcBef>
                        <a:spcAft>
                          <a:spcPts val="0"/>
                        </a:spcAft>
                        <a:buSzPts val="1000"/>
                        <a:buFont typeface="Arial" panose="020B0604020202020204" pitchFamily="34" charset="0"/>
                        <a:buChar char="•"/>
                      </a:pPr>
                      <a:r>
                        <a:rPr lang="ru" sz="800" kern="1200" dirty="0">
                          <a:solidFill>
                            <a:schemeClr val="tx1"/>
                          </a:solidFill>
                          <a:latin typeface="Oswald"/>
                          <a:ea typeface="Oswald"/>
                          <a:cs typeface="Oswald"/>
                          <a:sym typeface="Oswald"/>
                        </a:rPr>
                        <a:t>Подача заявления руководителю образовательной организации</a:t>
                      </a:r>
                      <a:endParaRPr sz="800" kern="1200" dirty="0">
                        <a:solidFill>
                          <a:schemeClr val="tx1"/>
                        </a:solidFill>
                        <a:latin typeface="Oswald"/>
                        <a:ea typeface="Oswald"/>
                        <a:cs typeface="Oswald"/>
                        <a:sym typeface="Oswald"/>
                      </a:endParaRPr>
                    </a:p>
                    <a:p>
                      <a:pPr marL="201550" lvl="0" indent="-171450" algn="l" defTabSz="342900" rtl="0" eaLnBrk="1" latinLnBrk="0" hangingPunct="1">
                        <a:spcBef>
                          <a:spcPts val="0"/>
                        </a:spcBef>
                        <a:spcAft>
                          <a:spcPts val="0"/>
                        </a:spcAft>
                        <a:buSzPts val="1000"/>
                        <a:buFont typeface="Arial" panose="020B0604020202020204" pitchFamily="34" charset="0"/>
                        <a:buChar char="•"/>
                      </a:pPr>
                      <a:r>
                        <a:rPr lang="ru" sz="800" kern="1200" dirty="0">
                          <a:solidFill>
                            <a:schemeClr val="tx1"/>
                          </a:solidFill>
                          <a:latin typeface="Oswald"/>
                          <a:ea typeface="Oswald"/>
                          <a:cs typeface="Oswald"/>
                          <a:sym typeface="Oswald"/>
                        </a:rPr>
                        <a:t>Свидетельство о смерти родителя</a:t>
                      </a:r>
                    </a:p>
                    <a:p>
                      <a:pPr marL="201550" marR="0" lvl="0" indent="-171450" algn="l" defTabSz="3429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lang="ru-RU" sz="800" kern="1200" dirty="0">
                          <a:solidFill>
                            <a:schemeClr val="tx1"/>
                          </a:solidFill>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800" dirty="0">
                        <a:solidFill>
                          <a:schemeClr val="tx1"/>
                        </a:solidFill>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2349299">
                <a:tc>
                  <a:txBody>
                    <a:bodyPr/>
                    <a:lstStyle/>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RU" sz="800" kern="1200" dirty="0">
                          <a:solidFill>
                            <a:schemeClr val="tx1"/>
                          </a:solidFill>
                          <a:latin typeface="Oswald"/>
                          <a:ea typeface="Oswald"/>
                          <a:cs typeface="Oswald"/>
                          <a:sym typeface="Oswald"/>
                        </a:rPr>
                        <a:t>Дети граждан и граждане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покинувшие территории Украины, Донецкой Народной Республики, Луганской Народной Республики и прибывшие на территорию РФ в экстренном массовом порядке,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a:t>
                      </a:r>
                      <a:r>
                        <a:rPr lang="ru" sz="800" kern="1200" dirty="0">
                          <a:solidFill>
                            <a:schemeClr val="tx1"/>
                          </a:solidFill>
                          <a:latin typeface="Oswald"/>
                          <a:ea typeface="Oswald"/>
                          <a:cs typeface="Oswald"/>
                          <a:sym typeface="Oswald"/>
                        </a:rPr>
                        <a:t>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p>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RU" sz="800" kern="1200" dirty="0">
                          <a:solidFill>
                            <a:schemeClr val="tx1"/>
                          </a:solidFill>
                          <a:latin typeface="Oswald"/>
                          <a:ea typeface="Oswald"/>
                          <a:cs typeface="Oswald"/>
                          <a:sym typeface="Oswald"/>
                        </a:rPr>
                        <a:t>Дети граждан Российской Федерации, призванных на военную службу по мобилизации в Вооруженные Силы Российской Федерации в соответствии с Указом Президента Российской Федерации от 21.09.2022 № 647 «Об объявлении частичной мобилизации в Российской Федерации»</a:t>
                      </a:r>
                      <a:endParaRPr lang="ru" sz="800" kern="1200" dirty="0">
                        <a:solidFill>
                          <a:schemeClr val="tx1"/>
                        </a:solidFill>
                        <a:latin typeface="Oswald"/>
                        <a:ea typeface="Oswald"/>
                        <a:cs typeface="Oswald"/>
                        <a:sym typeface="Oswald"/>
                      </a:endParaRPr>
                    </a:p>
                    <a:p>
                      <a:pPr marL="188850" marR="0" lvl="0" indent="-171450" algn="l" defTabSz="3429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lang="ru" sz="800" kern="1200" dirty="0">
                          <a:solidFill>
                            <a:schemeClr val="tx1"/>
                          </a:solidFill>
                          <a:latin typeface="Oswald"/>
                          <a:ea typeface="Oswald"/>
                          <a:cs typeface="Oswald"/>
                          <a:sym typeface="Oswald"/>
                        </a:rPr>
                        <a:t>Дети лиц, принимающих (принимавших) участие в специальной военной операции на территориях Украины, Донецкой Народной Республики и Луганской Народной Республики,</a:t>
                      </a:r>
                      <a:r>
                        <a:rPr lang="ru-RU" sz="800" kern="1200" dirty="0">
                          <a:solidFill>
                            <a:schemeClr val="tx1"/>
                          </a:solidFill>
                          <a:latin typeface="Oswald"/>
                          <a:ea typeface="Oswald"/>
                          <a:cs typeface="Oswald"/>
                          <a:sym typeface="Oswald"/>
                        </a:rPr>
                        <a:t> Запорожской области и Херсонской области </a:t>
                      </a:r>
                      <a:r>
                        <a:rPr lang="ru" sz="800" kern="1200" dirty="0">
                          <a:solidFill>
                            <a:schemeClr val="tx1"/>
                          </a:solidFill>
                          <a:latin typeface="Oswald"/>
                          <a:ea typeface="Oswald"/>
                          <a:cs typeface="Oswald"/>
                          <a:sym typeface="Oswald"/>
                        </a:rPr>
                        <a:t> обучающиеся по очной форме за счет средств областного бюджета или бюджетов муниципальных образований, расположенных на территории Свердловской области, по основным профессиональным образовательным программам и (или) по программам профессиональной подготовки  по профессиям рабочих, должностям служащих</a:t>
                      </a:r>
                      <a:endParaRPr sz="800" kern="1200" dirty="0">
                        <a:solidFill>
                          <a:schemeClr val="tx1"/>
                        </a:solidFill>
                        <a:latin typeface="Oswald"/>
                        <a:ea typeface="Oswald"/>
                        <a:cs typeface="Oswald"/>
                        <a:sym typeface="Oswald"/>
                      </a:endParaRPr>
                    </a:p>
                  </a:txBody>
                  <a:tcPr marL="91425" marR="91425" marT="91425" marB="91425"/>
                </a:tc>
                <a:tc>
                  <a:txBody>
                    <a:bodyPr/>
                    <a:lstStyle/>
                    <a:p>
                      <a:pPr marL="201550" lvl="0" indent="-171450" algn="l" defTabSz="342900" rtl="0" eaLnBrk="1" latinLnBrk="0" hangingPunct="1">
                        <a:spcBef>
                          <a:spcPts val="0"/>
                        </a:spcBef>
                        <a:spcAft>
                          <a:spcPts val="0"/>
                        </a:spcAft>
                        <a:buSzPts val="1000"/>
                        <a:buFont typeface="Arial" panose="020B0604020202020204" pitchFamily="34" charset="0"/>
                        <a:buChar char="•"/>
                      </a:pPr>
                      <a:r>
                        <a:rPr lang="ru-RU" sz="800" kern="1200" dirty="0">
                          <a:solidFill>
                            <a:schemeClr val="tx1"/>
                          </a:solidFill>
                          <a:latin typeface="Oswald"/>
                          <a:ea typeface="Oswald"/>
                          <a:cs typeface="Oswald"/>
                          <a:sym typeface="Oswald"/>
                        </a:rPr>
                        <a:t>Подача заявления руководителю образовательной организации</a:t>
                      </a:r>
                    </a:p>
                    <a:p>
                      <a:pPr marL="201550" marR="0" lvl="0" indent="-171450" algn="l" defTabSz="342900" rtl="0" eaLnBrk="1" fontAlgn="auto" latinLnBrk="0" hangingPunct="1">
                        <a:lnSpc>
                          <a:spcPct val="100000"/>
                        </a:lnSpc>
                        <a:spcBef>
                          <a:spcPts val="0"/>
                        </a:spcBef>
                        <a:spcAft>
                          <a:spcPts val="0"/>
                        </a:spcAft>
                        <a:buClrTx/>
                        <a:buSzPts val="1000"/>
                        <a:buFont typeface="Arial" panose="020B0604020202020204" pitchFamily="34" charset="0"/>
                        <a:buChar char="•"/>
                        <a:tabLst/>
                        <a:defRPr/>
                      </a:pPr>
                      <a:r>
                        <a:rPr lang="ru-RU" sz="800" kern="1200" dirty="0">
                          <a:solidFill>
                            <a:schemeClr val="tx1"/>
                          </a:solidFill>
                          <a:latin typeface="Oswald"/>
                          <a:ea typeface="Oswald"/>
                          <a:cs typeface="Oswald"/>
                          <a:sym typeface="Oswald"/>
                        </a:rPr>
                        <a:t>Документ, подтверждающий статус гражданина Российской Федерации, Украины, Донецкой Народной Республики и Луганской Народной Республики, лица без гражданства постоянно проживавшие на территориях Украины, Донецкой Народной Республики и Луганской Народной Республики,  вынужденно покинувшего территории Украины, Донецкой Народной Республики, Луганской Народной Республики и прибывшего на территорию РФ в экстренном массовом порядке. Граждане или  родители (законные представители) детей, прибывших с территории Украины (в том числе лица, признанные беженцами, являющиеся иностранными гражданами или лицами без гражданства), дополнительно предъявляют документ, подтверждающий родство заявителя (или законность представления прав ребенка), и документ, подтверждающий право заявителя на пребывание в Российской Федерации (миграционная карта, удостоверение беженца и др.)</a:t>
                      </a:r>
                    </a:p>
                    <a:p>
                      <a:pPr marL="201550" lvl="0" indent="-171450" algn="l" defTabSz="342900" rtl="0" eaLnBrk="1" latinLnBrk="0" hangingPunct="1">
                        <a:spcBef>
                          <a:spcPts val="0"/>
                        </a:spcBef>
                        <a:spcAft>
                          <a:spcPts val="0"/>
                        </a:spcAft>
                        <a:buSzPts val="1000"/>
                        <a:buFont typeface="Arial" panose="020B0604020202020204" pitchFamily="34" charset="0"/>
                        <a:buChar char="•"/>
                      </a:pPr>
                      <a:r>
                        <a:rPr lang="ru-RU" sz="800" kern="1200" dirty="0">
                          <a:solidFill>
                            <a:schemeClr val="tx1"/>
                          </a:solidFill>
                          <a:latin typeface="Oswald"/>
                          <a:ea typeface="Oswald"/>
                          <a:cs typeface="Oswald"/>
                          <a:sym typeface="Oswald"/>
                        </a:rPr>
                        <a:t>Справка, выданная воинской частью или военным комиссариатом, или Выписка из приказа, заверенная сотрудником кадрового органа воинской части, или Удостоверение участника боевых действий, выданное после 24.02.2022, или Выписка из ЕГИССО, полученная гражданином через личный кабинет ФГИС "Единый портал государственных и  муниципальных услуг(функций)" (портал "</a:t>
                      </a:r>
                      <a:r>
                        <a:rPr lang="ru-RU" sz="800" kern="1200" dirty="0" err="1">
                          <a:solidFill>
                            <a:schemeClr val="tx1"/>
                          </a:solidFill>
                          <a:latin typeface="Oswald"/>
                          <a:ea typeface="Oswald"/>
                          <a:cs typeface="Oswald"/>
                          <a:sym typeface="Oswald"/>
                        </a:rPr>
                        <a:t>Госуслуги</a:t>
                      </a:r>
                      <a:r>
                        <a:rPr lang="ru-RU" sz="800" kern="1200" dirty="0">
                          <a:solidFill>
                            <a:schemeClr val="tx1"/>
                          </a:solidFill>
                          <a:latin typeface="Oswald"/>
                          <a:ea typeface="Oswald"/>
                          <a:cs typeface="Oswald"/>
                          <a:sym typeface="Oswald"/>
                        </a:rPr>
                        <a:t>"), об установлении семье гражданина (ребенку гражданина) МСЗ в связи с его мобилизацией (письмо Министерства от 19.12.2022 № 02-01-82/16646 «О документах –основаниях предоставления МСЗ в сфере образования»)</a:t>
                      </a:r>
                    </a:p>
                  </a:txBody>
                  <a:tcPr marL="91425" marR="91425" marT="91425" marB="91425"/>
                </a:tc>
                <a:extLst>
                  <a:ext uri="{0D108BD9-81ED-4DB2-BD59-A6C34878D82A}">
                    <a16:rowId xmlns:a16="http://schemas.microsoft.com/office/drawing/2014/main" val="2358704886"/>
                  </a:ext>
                </a:extLst>
              </a:tr>
            </a:tbl>
          </a:graphicData>
        </a:graphic>
      </p:graphicFrame>
      <p:sp>
        <p:nvSpPr>
          <p:cNvPr id="311" name="Google Shape;311;p45"/>
          <p:cNvSpPr txBox="1">
            <a:spLocks noGrp="1"/>
          </p:cNvSpPr>
          <p:nvPr>
            <p:ph type="ctrTitle"/>
          </p:nvPr>
        </p:nvSpPr>
        <p:spPr>
          <a:xfrm>
            <a:off x="2674050" y="57280"/>
            <a:ext cx="5760000" cy="707700"/>
          </a:xfrm>
          <a:prstGeom prst="rect">
            <a:avLst/>
          </a:prstGeom>
          <a:noFill/>
          <a:ln>
            <a:noFill/>
          </a:ln>
        </p:spPr>
        <p:txBody>
          <a:bodyPr spcFirstLastPara="1" wrap="square" lIns="68575" tIns="34275" rIns="68575" bIns="34275" anchor="ctr" anchorCtr="0">
            <a:noAutofit/>
          </a:bodyPr>
          <a:lstStyle/>
          <a:p>
            <a:pPr lvl="0" algn="l">
              <a:lnSpc>
                <a:spcPct val="90000"/>
              </a:lnSpc>
            </a:pPr>
            <a:r>
              <a:rPr lang="ru-RU" sz="1400" dirty="0">
                <a:solidFill>
                  <a:schemeClr val="tx1"/>
                </a:solidFill>
                <a:latin typeface="Oswald"/>
                <a:ea typeface="Oswald"/>
                <a:cs typeface="Oswald"/>
                <a:sym typeface="Oswald"/>
              </a:rPr>
              <a:t>Государственное обеспечение одеждой, обувью, мягким инвентарем</a:t>
            </a:r>
            <a:endParaRPr sz="1400" dirty="0">
              <a:solidFill>
                <a:schemeClr val="tx1"/>
              </a:solidFill>
              <a:latin typeface="Onyx" panose="04050602080702020203" pitchFamily="82" charset="0"/>
              <a:ea typeface="Oswald"/>
              <a:cs typeface="Oswald"/>
              <a:sym typeface="Oswald"/>
            </a:endParaRPr>
          </a:p>
        </p:txBody>
      </p:sp>
    </p:spTree>
    <p:extLst>
      <p:ext uri="{BB962C8B-B14F-4D97-AF65-F5344CB8AC3E}">
        <p14:creationId xmlns:p14="http://schemas.microsoft.com/office/powerpoint/2010/main" val="237531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ebmg.ru/wp-content/uploads/2021/06/15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208974"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0725" y="2371940"/>
            <a:ext cx="184731" cy="307777"/>
          </a:xfrm>
          <a:prstGeom prst="rect">
            <a:avLst/>
          </a:prstGeom>
          <a:noFill/>
        </p:spPr>
        <p:txBody>
          <a:bodyPr wrap="none" rtlCol="0">
            <a:spAutoFit/>
          </a:bodyPr>
          <a:lstStyle/>
          <a:p>
            <a:endParaRPr lang="ru-RU" dirty="0">
              <a:latin typeface="Oswald" panose="00000500000000000000" pitchFamily="2" charset="-52"/>
            </a:endParaRPr>
          </a:p>
        </p:txBody>
      </p:sp>
    </p:spTree>
    <p:extLst>
      <p:ext uri="{BB962C8B-B14F-4D97-AF65-F5344CB8AC3E}">
        <p14:creationId xmlns:p14="http://schemas.microsoft.com/office/powerpoint/2010/main" val="13107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12"/>
        <p:cNvGrpSpPr/>
        <p:nvPr/>
      </p:nvGrpSpPr>
      <p:grpSpPr>
        <a:xfrm>
          <a:off x="0" y="0"/>
          <a:ext cx="0" cy="0"/>
          <a:chOff x="0" y="0"/>
          <a:chExt cx="0" cy="0"/>
        </a:xfrm>
      </p:grpSpPr>
      <p:sp>
        <p:nvSpPr>
          <p:cNvPr id="113" name="Google Shape;113;p17"/>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ВЫПЛАТА ПОСОБИЯ НА ПРИОБРЕТЕНИЕ УЧЕБНОЙ ЛИТЕРАТУРЫ И ПИСЬМЕННЫХ ПРИНАДЛЕЖНОСТЕЙ</a:t>
            </a:r>
            <a:endParaRPr sz="2600" dirty="0">
              <a:solidFill>
                <a:srgbClr val="000000"/>
              </a:solidFill>
              <a:latin typeface="Oswald"/>
              <a:ea typeface="Oswald"/>
              <a:cs typeface="Oswald"/>
              <a:sym typeface="Oswald"/>
            </a:endParaRPr>
          </a:p>
        </p:txBody>
      </p:sp>
      <p:sp>
        <p:nvSpPr>
          <p:cNvPr id="114" name="Google Shape;114;p17"/>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18.05.2017 № 346-ПП «Об утверждении Положения о размере и порядке выплаты пособия на приобретение учебной литературы и письменных принадлежностей детям-сиротам и детям, оставшимся без попечения родителей, лицам из числа детей-сирот и детей, оставшихся без попечения родителей, лицам, потерявшим в период обучения обоих родителей или единственного родителя, обучающимся по очной форме обучения по основным профессиональным образовательным программам за счет средств областного бюджета или местных бюджетов муниципальных образований, расположенных на территории Свердловской области»</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b="1" dirty="0">
                <a:solidFill>
                  <a:schemeClr val="tx1"/>
                </a:solidFill>
                <a:latin typeface="Oswald"/>
                <a:ea typeface="Oswald"/>
                <a:cs typeface="Oswald"/>
                <a:sym typeface="Oswald"/>
              </a:rPr>
              <a:t>Форма предоставления - денежная</a:t>
            </a:r>
            <a:endParaRPr b="1" dirty="0">
              <a:solidFill>
                <a:schemeClr val="tx1"/>
              </a:solidFill>
              <a:latin typeface="Oswald"/>
              <a:ea typeface="Oswald"/>
              <a:cs typeface="Oswald"/>
              <a:sym typeface="Oswald"/>
            </a:endParaRPr>
          </a:p>
          <a:p>
            <a:pPr marL="0" lvl="0" indent="0" algn="ctr" rtl="0">
              <a:spcBef>
                <a:spcPts val="0"/>
              </a:spcBef>
              <a:spcAft>
                <a:spcPts val="0"/>
              </a:spcAft>
              <a:buNone/>
            </a:pPr>
            <a:endParaRPr b="1" dirty="0">
              <a:solidFill>
                <a:schemeClr val="tx1"/>
              </a:solidFill>
              <a:latin typeface="Oswald"/>
              <a:ea typeface="Oswald"/>
              <a:cs typeface="Oswald"/>
              <a:sym typeface="Oswald"/>
            </a:endParaRPr>
          </a:p>
          <a:p>
            <a:pPr marL="460800" marR="0" lvl="0" indent="-312950" algn="l" rtl="0">
              <a:spcBef>
                <a:spcPts val="0"/>
              </a:spcBef>
              <a:spcAft>
                <a:spcPts val="0"/>
              </a:spcAft>
              <a:buClr>
                <a:schemeClr val="dk2"/>
              </a:buClr>
              <a:buSzPts val="1300"/>
              <a:buFont typeface="Oswald"/>
              <a:buChar char="●"/>
            </a:pPr>
            <a:r>
              <a:rPr lang="ru" sz="1300" dirty="0">
                <a:solidFill>
                  <a:schemeClr val="tx1"/>
                </a:solidFill>
                <a:highlight>
                  <a:schemeClr val="lt2"/>
                </a:highlight>
                <a:latin typeface="Oswald"/>
                <a:ea typeface="Oswald"/>
                <a:cs typeface="Oswald"/>
                <a:sym typeface="Oswald"/>
              </a:rPr>
              <a:t>Размер выплаты: трехмесячная государственная социальная стипендия без учета районного коэффициента</a:t>
            </a:r>
            <a:endParaRPr sz="1700" b="1" dirty="0">
              <a:solidFill>
                <a:schemeClr val="tx1"/>
              </a:solidFill>
              <a:highlight>
                <a:schemeClr val="lt2"/>
              </a:highlight>
              <a:latin typeface="Oswald"/>
              <a:ea typeface="Oswald"/>
              <a:cs typeface="Oswald"/>
              <a:sym typeface="Oswald"/>
            </a:endParaRPr>
          </a:p>
          <a:p>
            <a:pPr marL="0" marR="0" lvl="0" indent="0" algn="ctr" rtl="0">
              <a:spcBef>
                <a:spcPts val="0"/>
              </a:spcBef>
              <a:spcAft>
                <a:spcPts val="0"/>
              </a:spcAft>
              <a:buNone/>
            </a:pPr>
            <a:endParaRPr dirty="0">
              <a:solidFill>
                <a:schemeClr val="tx1"/>
              </a:solidFill>
              <a:highlight>
                <a:schemeClr val="lt2"/>
              </a:highlight>
              <a:latin typeface="Oswald"/>
              <a:ea typeface="Oswald"/>
              <a:cs typeface="Oswald"/>
              <a:sym typeface="Oswald"/>
            </a:endParaRPr>
          </a:p>
          <a:p>
            <a:pPr marL="0" lvl="0" indent="0" algn="ctr" rtl="0">
              <a:spcBef>
                <a:spcPts val="0"/>
              </a:spcBef>
              <a:spcAft>
                <a:spcPts val="0"/>
              </a:spcAft>
              <a:buNone/>
            </a:pPr>
            <a:r>
              <a:rPr lang="ru" b="1" dirty="0">
                <a:solidFill>
                  <a:schemeClr val="tx1"/>
                </a:solidFill>
                <a:highlight>
                  <a:schemeClr val="lt2"/>
                </a:highlight>
                <a:latin typeface="Oswald"/>
                <a:ea typeface="Oswald"/>
                <a:cs typeface="Oswald"/>
                <a:sym typeface="Oswald"/>
              </a:rPr>
              <a:t>Периодичность выплаты</a:t>
            </a:r>
            <a:endParaRPr b="1" dirty="0">
              <a:solidFill>
                <a:schemeClr val="tx1"/>
              </a:solidFill>
              <a:highlight>
                <a:schemeClr val="lt2"/>
              </a:highlight>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Ежегодно</a:t>
            </a:r>
            <a:endParaRPr sz="1300" dirty="0">
              <a:solidFill>
                <a:schemeClr val="tx1"/>
              </a:solidFill>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Не позднее 30 дней с начала учебного года </a:t>
            </a:r>
            <a:endParaRPr sz="1100" dirty="0">
              <a:solidFill>
                <a:schemeClr val="tx1"/>
              </a:solidFill>
              <a:latin typeface="Oswald"/>
              <a:ea typeface="Oswald"/>
              <a:cs typeface="Oswald"/>
              <a:sym typeface="Oswald"/>
            </a:endParaRPr>
          </a:p>
        </p:txBody>
      </p:sp>
      <p:sp>
        <p:nvSpPr>
          <p:cNvPr id="115" name="Google Shape;115;p17"/>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0471</a:t>
            </a:r>
            <a:endParaRPr sz="1500" b="1">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19"/>
        <p:cNvGrpSpPr/>
        <p:nvPr/>
      </p:nvGrpSpPr>
      <p:grpSpPr>
        <a:xfrm>
          <a:off x="0" y="0"/>
          <a:ext cx="0" cy="0"/>
          <a:chOff x="0" y="0"/>
          <a:chExt cx="0" cy="0"/>
        </a:xfrm>
      </p:grpSpPr>
      <p:sp>
        <p:nvSpPr>
          <p:cNvPr id="120" name="Google Shape;120;p18"/>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ВЫПЛАТА ПОСОБИЯ НА ПРИОБРЕТЕНИЕ УЧЕБНОЙ ЛИТЕРАТУРЫ И ПИСЬМЕННЫХ ПРИНАДЛЕЖНОСТЕЙ</a:t>
            </a:r>
            <a:endParaRPr sz="2600">
              <a:solidFill>
                <a:srgbClr val="000000"/>
              </a:solidFill>
              <a:latin typeface="Oswald"/>
              <a:ea typeface="Oswald"/>
              <a:cs typeface="Oswald"/>
              <a:sym typeface="Oswald"/>
            </a:endParaRPr>
          </a:p>
        </p:txBody>
      </p:sp>
      <p:sp>
        <p:nvSpPr>
          <p:cNvPr id="121" name="Google Shape;121;p18"/>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0471</a:t>
            </a:r>
            <a:endParaRPr sz="1500" b="1">
              <a:latin typeface="Oswald"/>
              <a:ea typeface="Oswald"/>
              <a:cs typeface="Oswald"/>
              <a:sym typeface="Oswald"/>
            </a:endParaRPr>
          </a:p>
        </p:txBody>
      </p:sp>
      <p:graphicFrame>
        <p:nvGraphicFramePr>
          <p:cNvPr id="122" name="Google Shape;122;p18"/>
          <p:cNvGraphicFramePr/>
          <p:nvPr>
            <p:extLst>
              <p:ext uri="{D42A27DB-BD31-4B8C-83A1-F6EECF244321}">
                <p14:modId xmlns:p14="http://schemas.microsoft.com/office/powerpoint/2010/main" val="1343123110"/>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1014675">
                <a:tc>
                  <a:txBody>
                    <a:bodyPr/>
                    <a:lstStyle/>
                    <a:p>
                      <a:pPr marL="179999" lvl="0" indent="-162599" algn="l" rtl="0">
                        <a:spcBef>
                          <a:spcPts val="0"/>
                        </a:spcBef>
                        <a:spcAft>
                          <a:spcPts val="0"/>
                        </a:spcAft>
                        <a:buClr>
                          <a:schemeClr val="dk2"/>
                        </a:buClr>
                        <a:buSzPts val="1200"/>
                        <a:buFont typeface="Oswald"/>
                        <a:buChar char="●"/>
                      </a:pPr>
                      <a:r>
                        <a:rPr lang="ru" sz="1200" dirty="0">
                          <a:solidFill>
                            <a:schemeClr val="tx1"/>
                          </a:solidFill>
                          <a:latin typeface="Oswald"/>
                          <a:ea typeface="Oswald"/>
                          <a:cs typeface="Oswald"/>
                          <a:sym typeface="Oswald"/>
                        </a:rPr>
                        <a:t>Лица в возрасте от 18 лет до 23 лет, у которых в период их обучения по основным профессиональным</a:t>
                      </a:r>
                      <a:r>
                        <a:rPr lang="ru" sz="1200" baseline="0" dirty="0">
                          <a:solidFill>
                            <a:schemeClr val="tx1"/>
                          </a:solidFill>
                          <a:latin typeface="Oswald"/>
                          <a:ea typeface="Oswald"/>
                          <a:cs typeface="Oswald"/>
                          <a:sym typeface="Oswald"/>
                        </a:rPr>
                        <a:t> образовательным программам и (или)</a:t>
                      </a:r>
                      <a:r>
                        <a:rPr lang="ru" sz="1200" dirty="0">
                          <a:solidFill>
                            <a:schemeClr val="tx1"/>
                          </a:solidFill>
                          <a:latin typeface="Oswald"/>
                          <a:ea typeface="Oswald"/>
                          <a:cs typeface="Oswald"/>
                          <a:sym typeface="Oswald"/>
                        </a:rPr>
                        <a:t>  по программам</a:t>
                      </a:r>
                      <a:r>
                        <a:rPr lang="ru" sz="1200" baseline="0" dirty="0">
                          <a:solidFill>
                            <a:schemeClr val="tx1"/>
                          </a:solidFill>
                          <a:latin typeface="Oswald"/>
                          <a:ea typeface="Oswald"/>
                          <a:cs typeface="Oswald"/>
                          <a:sym typeface="Oswald"/>
                        </a:rPr>
                        <a:t> профессиональной подготовки по профессиям  рабочих, должностям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solidFill>
                          <a:srgbClr val="FF0000"/>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Свидетельство о смерти обоих родителей или единственного родителя</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chemeClr val="dk1"/>
                        </a:solidFill>
                        <a:latin typeface="Oswald"/>
                        <a:ea typeface="Oswald"/>
                        <a:cs typeface="Oswald"/>
                        <a:sym typeface="Oswald"/>
                      </a:endParaRPr>
                    </a:p>
                    <a:p>
                      <a:pPr marL="179999" lvl="0" indent="-162599" algn="l" rtl="0">
                        <a:spcBef>
                          <a:spcPts val="0"/>
                        </a:spcBef>
                        <a:spcAft>
                          <a:spcPts val="0"/>
                        </a:spcAft>
                        <a:buSzPts val="1200"/>
                        <a:buFont typeface="Oswald"/>
                        <a:buChar char="●"/>
                      </a:pPr>
                      <a:r>
                        <a:rPr lang="ru" sz="120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0">
                <a:tc>
                  <a:txBody>
                    <a:bodyPr/>
                    <a:lstStyle/>
                    <a:p>
                      <a:pPr marL="179999" lvl="0" indent="-162599" algn="l" rtl="0">
                        <a:spcBef>
                          <a:spcPts val="0"/>
                        </a:spcBef>
                        <a:spcAft>
                          <a:spcPts val="0"/>
                        </a:spcAft>
                        <a:buSzPts val="1200"/>
                        <a:buFont typeface="Oswald"/>
                        <a:buChar char="●"/>
                      </a:pPr>
                      <a:r>
                        <a:rPr lang="ru" sz="1200">
                          <a:latin typeface="Oswald"/>
                          <a:ea typeface="Oswald"/>
                          <a:cs typeface="Oswald"/>
                          <a:sym typeface="Oswald"/>
                        </a:rPr>
                        <a:t>Дети, оставшиеся без попечения родителей</a:t>
                      </a:r>
                      <a:endParaRPr sz="120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ctrTitle"/>
          </p:nvPr>
        </p:nvSpPr>
        <p:spPr>
          <a:xfrm>
            <a:off x="2674050" y="191911"/>
            <a:ext cx="5760000" cy="406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dirty="0">
                <a:solidFill>
                  <a:srgbClr val="000000"/>
                </a:solidFill>
                <a:latin typeface="Oswald"/>
                <a:ea typeface="Oswald"/>
                <a:cs typeface="Oswald"/>
                <a:sym typeface="Oswald"/>
              </a:rPr>
              <a:t>ДЕНЕЖНАЯ КОМПЕНСАЦИЯ НА ПРИОБРЕТЕНИЕ КОМПЛЕКТА ОДЕЖДЫ, ОБУВИ, МЯГКОГО ИНВЕНТАРЯ ДЛЯ ВЫПУСКНИКОВ</a:t>
            </a:r>
            <a:endParaRPr sz="1300" dirty="0">
              <a:solidFill>
                <a:srgbClr val="000000"/>
              </a:solidFill>
              <a:latin typeface="Oswald"/>
              <a:ea typeface="Oswald"/>
              <a:cs typeface="Oswald"/>
              <a:sym typeface="Oswald"/>
            </a:endParaRPr>
          </a:p>
        </p:txBody>
      </p:sp>
      <p:sp>
        <p:nvSpPr>
          <p:cNvPr id="128" name="Google Shape;128;p19"/>
          <p:cNvSpPr/>
          <p:nvPr/>
        </p:nvSpPr>
        <p:spPr>
          <a:xfrm>
            <a:off x="545250" y="1162755"/>
            <a:ext cx="8053500" cy="3796669"/>
          </a:xfrm>
          <a:prstGeom prst="rect">
            <a:avLst/>
          </a:prstGeom>
          <a:noFill/>
          <a:ln>
            <a:noFill/>
          </a:ln>
        </p:spPr>
        <p:txBody>
          <a:bodyPr spcFirstLastPara="1" wrap="square" lIns="90000" tIns="34275" rIns="68575" bIns="34275" anchor="ctr" anchorCtr="0">
            <a:noAutofit/>
          </a:bodyPr>
          <a:lstStyle/>
          <a:p>
            <a:pPr marL="0" marR="0" lvl="0" indent="0" algn="ctr" rtl="0">
              <a:spcBef>
                <a:spcPts val="0"/>
              </a:spcBef>
              <a:spcAft>
                <a:spcPts val="0"/>
              </a:spcAft>
              <a:buNone/>
            </a:pPr>
            <a:endParaRPr lang="ru" b="1" dirty="0">
              <a:solidFill>
                <a:schemeClr val="tx1"/>
              </a:solidFill>
              <a:latin typeface="Oswald"/>
              <a:ea typeface="Oswald"/>
              <a:cs typeface="Oswald"/>
              <a:sym typeface="Oswald"/>
            </a:endParaRPr>
          </a:p>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marL="0" marR="0" lvl="0" indent="0" algn="ctr" rtl="0">
              <a:spcBef>
                <a:spcPts val="0"/>
              </a:spcBef>
              <a:spcAft>
                <a:spcPts val="0"/>
              </a:spcAft>
              <a:buNone/>
            </a:pPr>
            <a:endParaRPr b="1"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endParaRPr lang="ru" sz="1300"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endParaRPr lang="ru" sz="1300"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r>
              <a:rPr lang="ru" sz="13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Размер выплаты: </a:t>
            </a:r>
            <a:r>
              <a:rPr lang="ru" sz="1300" dirty="0" smtClean="0">
                <a:solidFill>
                  <a:schemeClr val="tx1"/>
                </a:solidFill>
                <a:latin typeface="Oswald"/>
                <a:ea typeface="Oswald"/>
                <a:cs typeface="Oswald"/>
                <a:sym typeface="Oswald"/>
              </a:rPr>
              <a:t>54 552,9 </a:t>
            </a:r>
            <a:r>
              <a:rPr lang="ru" sz="1300" dirty="0">
                <a:solidFill>
                  <a:schemeClr val="tx1"/>
                </a:solidFill>
                <a:latin typeface="Oswald"/>
                <a:ea typeface="Oswald"/>
                <a:cs typeface="Oswald"/>
                <a:sym typeface="Oswald"/>
              </a:rPr>
              <a:t>руб. (</a:t>
            </a:r>
            <a:r>
              <a:rPr lang="ru" sz="1300" dirty="0">
                <a:solidFill>
                  <a:schemeClr val="tx1"/>
                </a:solidFill>
                <a:highlight>
                  <a:schemeClr val="lt2"/>
                </a:highlight>
                <a:latin typeface="Oswald"/>
                <a:ea typeface="Oswald"/>
                <a:cs typeface="Oswald"/>
                <a:sym typeface="Oswald"/>
              </a:rPr>
              <a:t>по состоянию на </a:t>
            </a:r>
            <a:r>
              <a:rPr lang="ru" sz="1300" dirty="0" smtClean="0">
                <a:solidFill>
                  <a:schemeClr val="tx1"/>
                </a:solidFill>
                <a:highlight>
                  <a:schemeClr val="lt2"/>
                </a:highlight>
                <a:latin typeface="Oswald"/>
                <a:ea typeface="Oswald"/>
                <a:cs typeface="Oswald"/>
                <a:sym typeface="Oswald"/>
              </a:rPr>
              <a:t>01.01.2024)</a:t>
            </a:r>
            <a:endParaRPr sz="1300" dirty="0">
              <a:solidFill>
                <a:schemeClr val="tx1"/>
              </a:solidFill>
              <a:highlight>
                <a:schemeClr val="lt2"/>
              </a:highlight>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marR="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60800" lvl="0" indent="-319300" algn="l" rtl="0">
              <a:spcBef>
                <a:spcPts val="0"/>
              </a:spcBef>
              <a:spcAft>
                <a:spcPts val="0"/>
              </a:spcAft>
              <a:buClr>
                <a:schemeClr val="dk2"/>
              </a:buClr>
              <a:buSzPts val="14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a:p>
            <a:pPr marL="457200" lvl="0" indent="0" algn="l" rtl="0">
              <a:spcBef>
                <a:spcPts val="1000"/>
              </a:spcBef>
              <a:spcAft>
                <a:spcPts val="0"/>
              </a:spcAft>
              <a:buNone/>
            </a:pPr>
            <a:endParaRPr sz="1300" dirty="0">
              <a:solidFill>
                <a:schemeClr val="tx1"/>
              </a:solidFill>
              <a:latin typeface="Oswald"/>
              <a:ea typeface="Oswald"/>
              <a:cs typeface="Oswald"/>
              <a:sym typeface="Oswald"/>
            </a:endParaRPr>
          </a:p>
          <a:p>
            <a:pPr marL="457200" marR="0" lvl="0" indent="0" algn="ctr" rtl="0">
              <a:spcBef>
                <a:spcPts val="1000"/>
              </a:spcBef>
              <a:spcAft>
                <a:spcPts val="0"/>
              </a:spcAft>
              <a:buNone/>
            </a:pPr>
            <a:endParaRPr b="1" dirty="0">
              <a:solidFill>
                <a:srgbClr val="FF0000"/>
              </a:solidFill>
              <a:latin typeface="Oswald"/>
              <a:ea typeface="Oswald"/>
              <a:cs typeface="Oswald"/>
              <a:sym typeface="Oswald"/>
            </a:endParaRPr>
          </a:p>
        </p:txBody>
      </p:sp>
      <p:sp>
        <p:nvSpPr>
          <p:cNvPr id="129" name="Google Shape;129;p19"/>
          <p:cNvSpPr txBox="1"/>
          <p:nvPr/>
        </p:nvSpPr>
        <p:spPr>
          <a:xfrm>
            <a:off x="747150" y="191912"/>
            <a:ext cx="1926900" cy="406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33"/>
        <p:cNvGrpSpPr/>
        <p:nvPr/>
      </p:nvGrpSpPr>
      <p:grpSpPr>
        <a:xfrm>
          <a:off x="0" y="0"/>
          <a:ext cx="0" cy="0"/>
          <a:chOff x="0" y="0"/>
          <a:chExt cx="0" cy="0"/>
        </a:xfrm>
      </p:grpSpPr>
      <p:sp>
        <p:nvSpPr>
          <p:cNvPr id="134" name="Google Shape;134;p20"/>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graphicFrame>
        <p:nvGraphicFramePr>
          <p:cNvPr id="135" name="Google Shape;135;p20"/>
          <p:cNvGraphicFramePr/>
          <p:nvPr>
            <p:extLst>
              <p:ext uri="{D42A27DB-BD31-4B8C-83A1-F6EECF244321}">
                <p14:modId xmlns:p14="http://schemas.microsoft.com/office/powerpoint/2010/main" val="521151813"/>
              </p:ext>
            </p:extLst>
          </p:nvPr>
        </p:nvGraphicFramePr>
        <p:xfrm>
          <a:off x="324888" y="1271770"/>
          <a:ext cx="8494225" cy="2925930"/>
        </p:xfrm>
        <a:graphic>
          <a:graphicData uri="http://schemas.openxmlformats.org/drawingml/2006/table">
            <a:tbl>
              <a:tblPr>
                <a:noFill/>
                <a:tableStyleId>{BF4A3D39-4975-46BA-BE83-8B02B6239DEE}</a:tableStyleId>
              </a:tblPr>
              <a:tblGrid>
                <a:gridCol w="4590675">
                  <a:extLst>
                    <a:ext uri="{9D8B030D-6E8A-4147-A177-3AD203B41FA5}">
                      <a16:colId xmlns:a16="http://schemas.microsoft.com/office/drawing/2014/main" val="20000"/>
                    </a:ext>
                  </a:extLst>
                </a:gridCol>
                <a:gridCol w="39035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ru-RU" sz="1200" b="1" dirty="0">
                          <a:latin typeface="Oswald"/>
                          <a:ea typeface="Oswald"/>
                          <a:cs typeface="Oswald"/>
                          <a:sym typeface="Oswald"/>
                        </a:rPr>
                        <a:t>Категория получателей (в соответствии с НПА Свердловской области)</a:t>
                      </a:r>
                      <a:endParaRPr sz="1200" b="1" dirty="0">
                        <a:latin typeface="Oswald"/>
                        <a:ea typeface="Oswald"/>
                        <a:cs typeface="Oswald"/>
                        <a:sym typeface="Oswald"/>
                      </a:endParaRPr>
                    </a:p>
                  </a:txBody>
                  <a:tcPr marL="91425" marR="91425" marT="91425" marB="91425"/>
                </a:tc>
                <a:tc>
                  <a:txBody>
                    <a:bodyPr/>
                    <a:lstStyle/>
                    <a:p>
                      <a:pPr marL="0" lvl="0" indent="0" algn="l" rtl="0">
                        <a:spcBef>
                          <a:spcPts val="0"/>
                        </a:spcBef>
                        <a:spcAft>
                          <a:spcPts val="0"/>
                        </a:spcAft>
                        <a:buNone/>
                      </a:pPr>
                      <a:r>
                        <a:rPr lang="ru" sz="1200" b="1">
                          <a:latin typeface="Oswald"/>
                          <a:ea typeface="Oswald"/>
                          <a:cs typeface="Oswald"/>
                          <a:sym typeface="Oswald"/>
                        </a:rPr>
                        <a:t>Порядок получения</a:t>
                      </a:r>
                      <a:endParaRPr sz="1200" b="1">
                        <a:latin typeface="Oswald"/>
                        <a:ea typeface="Oswald"/>
                        <a:cs typeface="Oswald"/>
                        <a:sym typeface="Oswald"/>
                      </a:endParaRPr>
                    </a:p>
                  </a:txBody>
                  <a:tcPr marL="91425" marR="91425" marT="91425" marB="91425"/>
                </a:tc>
                <a:extLst>
                  <a:ext uri="{0D108BD9-81ED-4DB2-BD59-A6C34878D82A}">
                    <a16:rowId xmlns:a16="http://schemas.microsoft.com/office/drawing/2014/main" val="10000"/>
                  </a:ext>
                </a:extLst>
              </a:tr>
              <a:tr h="464125">
                <a:tc>
                  <a:txBody>
                    <a:bodyPr/>
                    <a:lstStyle/>
                    <a:p>
                      <a:pPr marL="179999" marR="0" lvl="0" indent="-162599" algn="l" defTabSz="342900" rtl="0" eaLnBrk="1" fontAlgn="auto" latinLnBrk="0" hangingPunct="1">
                        <a:lnSpc>
                          <a:spcPct val="100000"/>
                        </a:lnSpc>
                        <a:spcBef>
                          <a:spcPts val="0"/>
                        </a:spcBef>
                        <a:spcAft>
                          <a:spcPts val="0"/>
                        </a:spcAft>
                        <a:buClrTx/>
                        <a:buSzPts val="1200"/>
                        <a:buFont typeface="Oswald"/>
                        <a:buChar char="●"/>
                        <a:tabLst/>
                        <a:defRPr/>
                      </a:pPr>
                      <a:r>
                        <a:rPr lang="ru-RU" sz="1200" dirty="0">
                          <a:solidFill>
                            <a:schemeClr val="tx1"/>
                          </a:solidFill>
                          <a:latin typeface="Oswald"/>
                          <a:ea typeface="Oswald"/>
                          <a:cs typeface="Oswald"/>
                          <a:sym typeface="Oswald"/>
                        </a:rPr>
                        <a:t>Лица в возрасте от 18 до 23 лет, у которых в период их обучения по основным профессиональным образовательным программам и (или) по программам профессиональной подготовки по профессиям рабочих, должностям</a:t>
                      </a:r>
                      <a:r>
                        <a:rPr lang="ru-RU" sz="1200" baseline="0" dirty="0">
                          <a:solidFill>
                            <a:schemeClr val="tx1"/>
                          </a:solidFill>
                          <a:latin typeface="Oswald"/>
                          <a:ea typeface="Oswald"/>
                          <a:cs typeface="Oswald"/>
                          <a:sym typeface="Oswald"/>
                        </a:rPr>
                        <a:t> служащих умерли оба родителя или единственный родитель</a:t>
                      </a:r>
                      <a:endParaRPr sz="1200" dirty="0">
                        <a:solidFill>
                          <a:schemeClr val="tx1"/>
                        </a:solidFill>
                        <a:latin typeface="Oswald"/>
                        <a:ea typeface="Oswald"/>
                        <a:cs typeface="Oswald"/>
                        <a:sym typeface="Oswald"/>
                      </a:endParaRPr>
                    </a:p>
                  </a:txBody>
                  <a:tcPr marL="91425" marR="91425" marT="91425" marB="91425"/>
                </a:tc>
                <a:tc>
                  <a:txBody>
                    <a:bodyPr/>
                    <a:lstStyle/>
                    <a:p>
                      <a:pPr marL="179999" lvl="0" indent="-161925" algn="l" rtl="0">
                        <a:spcBef>
                          <a:spcPts val="0"/>
                        </a:spcBef>
                        <a:spcAft>
                          <a:spcPts val="0"/>
                        </a:spcAft>
                        <a:buSzPts val="1200"/>
                        <a:buFont typeface="Oswald"/>
                        <a:buChar char="●"/>
                      </a:pPr>
                      <a:r>
                        <a:rPr lang="ru" sz="1200">
                          <a:latin typeface="Oswald"/>
                          <a:ea typeface="Oswald"/>
                          <a:cs typeface="Oswald"/>
                          <a:sym typeface="Oswald"/>
                        </a:rPr>
                        <a:t>Подача заявления руководителю образовательной организации</a:t>
                      </a:r>
                      <a:endParaRPr sz="1200">
                        <a:solidFill>
                          <a:srgbClr val="FF0000"/>
                        </a:solidFill>
                        <a:latin typeface="Oswald"/>
                        <a:ea typeface="Oswald"/>
                        <a:cs typeface="Oswald"/>
                        <a:sym typeface="Oswald"/>
                      </a:endParaRPr>
                    </a:p>
                    <a:p>
                      <a:pPr marL="179999" lvl="0" indent="-161925" algn="l" rtl="0">
                        <a:spcBef>
                          <a:spcPts val="0"/>
                        </a:spcBef>
                        <a:spcAft>
                          <a:spcPts val="0"/>
                        </a:spcAft>
                        <a:buSzPts val="1200"/>
                        <a:buFont typeface="Oswald"/>
                        <a:buChar char="●"/>
                      </a:pPr>
                      <a:r>
                        <a:rPr lang="ru" sz="1200">
                          <a:latin typeface="Oswald"/>
                          <a:ea typeface="Oswald"/>
                          <a:cs typeface="Oswald"/>
                          <a:sym typeface="Oswald"/>
                        </a:rPr>
                        <a:t>Свидетельство о смерти обоих родителей или единственного родителя</a:t>
                      </a:r>
                      <a:endParaRPr sz="1200">
                        <a:latin typeface="Oswald"/>
                        <a:ea typeface="Oswald"/>
                        <a:cs typeface="Oswald"/>
                        <a:sym typeface="Oswald"/>
                      </a:endParaRPr>
                    </a:p>
                  </a:txBody>
                  <a:tcPr marL="91425" marR="91425" marT="91425" marB="91425"/>
                </a:tc>
                <a:extLst>
                  <a:ext uri="{0D108BD9-81ED-4DB2-BD59-A6C34878D82A}">
                    <a16:rowId xmlns:a16="http://schemas.microsoft.com/office/drawing/2014/main" val="10001"/>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Дети-сироты</a:t>
                      </a:r>
                      <a:endParaRPr sz="1200" dirty="0">
                        <a:latin typeface="Oswald"/>
                        <a:ea typeface="Oswald"/>
                        <a:cs typeface="Oswald"/>
                        <a:sym typeface="Oswald"/>
                      </a:endParaRPr>
                    </a:p>
                  </a:txBody>
                  <a:tcPr marL="91425" marR="91425" marT="91425" marB="91425"/>
                </a:tc>
                <a:tc rowSpan="3">
                  <a:txBody>
                    <a:bodyPr/>
                    <a:lstStyle/>
                    <a:p>
                      <a:pPr marL="179999" lvl="0" indent="-166199" algn="l" rtl="0">
                        <a:spcBef>
                          <a:spcPts val="0"/>
                        </a:spcBef>
                        <a:spcAft>
                          <a:spcPts val="0"/>
                        </a:spcAft>
                        <a:buSzPts val="1200"/>
                        <a:buFont typeface="Oswald"/>
                        <a:buChar char="●"/>
                      </a:pPr>
                      <a:r>
                        <a:rPr lang="ru" sz="1200" dirty="0">
                          <a:latin typeface="Oswald"/>
                          <a:ea typeface="Oswald"/>
                          <a:cs typeface="Oswald"/>
                          <a:sym typeface="Oswald"/>
                        </a:rPr>
                        <a:t>Подача заявления руководителю образовательной организации</a:t>
                      </a:r>
                      <a:endParaRPr sz="1200" dirty="0">
                        <a:latin typeface="Oswald"/>
                        <a:ea typeface="Oswald"/>
                        <a:cs typeface="Oswald"/>
                        <a:sym typeface="Oswald"/>
                      </a:endParaRPr>
                    </a:p>
                    <a:p>
                      <a:pPr marL="179999" lvl="0" indent="-166199" algn="l" rtl="0">
                        <a:spcBef>
                          <a:spcPts val="0"/>
                        </a:spcBef>
                        <a:spcAft>
                          <a:spcPts val="0"/>
                        </a:spcAft>
                        <a:buSzPts val="1200"/>
                        <a:buFont typeface="Oswald"/>
                        <a:buChar char="●"/>
                      </a:pPr>
                      <a:r>
                        <a:rPr lang="ru" sz="1200" dirty="0">
                          <a:latin typeface="Oswald"/>
                          <a:ea typeface="Oswald"/>
                          <a:cs typeface="Oswald"/>
                          <a:sym typeface="Oswald"/>
                        </a:rPr>
                        <a:t>Документы, свидетельствующие об обстоятельствах утраты (отсутствия) попечения родителей (единственного родителя)</a:t>
                      </a:r>
                      <a:endParaRPr sz="1200" dirty="0">
                        <a:latin typeface="Oswald"/>
                        <a:ea typeface="Oswald"/>
                        <a:cs typeface="Oswald"/>
                        <a:sym typeface="Oswald"/>
                      </a:endParaRPr>
                    </a:p>
                  </a:txBody>
                  <a:tcPr marL="91425" marR="91425" marT="91425" marB="91425"/>
                </a:tc>
                <a:extLst>
                  <a:ext uri="{0D108BD9-81ED-4DB2-BD59-A6C34878D82A}">
                    <a16:rowId xmlns:a16="http://schemas.microsoft.com/office/drawing/2014/main" val="10002"/>
                  </a:ext>
                </a:extLst>
              </a:tr>
              <a:tr h="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Дети, оставшиеся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3"/>
                  </a:ext>
                </a:extLst>
              </a:tr>
              <a:tr h="232050">
                <a:tc>
                  <a:txBody>
                    <a:bodyPr/>
                    <a:lstStyle/>
                    <a:p>
                      <a:pPr marL="179999" lvl="0" indent="-162599" algn="l" rtl="0">
                        <a:spcBef>
                          <a:spcPts val="0"/>
                        </a:spcBef>
                        <a:spcAft>
                          <a:spcPts val="0"/>
                        </a:spcAft>
                        <a:buSzPts val="1200"/>
                        <a:buFont typeface="Oswald"/>
                        <a:buChar char="●"/>
                      </a:pPr>
                      <a:r>
                        <a:rPr lang="ru" sz="1200" dirty="0">
                          <a:latin typeface="Oswald"/>
                          <a:ea typeface="Oswald"/>
                          <a:cs typeface="Oswald"/>
                          <a:sym typeface="Oswald"/>
                        </a:rPr>
                        <a:t>Лица из числа детей-сирот и детей, оставшихся без попечения родителей</a:t>
                      </a:r>
                      <a:endParaRPr sz="1200" dirty="0">
                        <a:latin typeface="Oswald"/>
                        <a:ea typeface="Oswald"/>
                        <a:cs typeface="Oswald"/>
                        <a:sym typeface="Oswald"/>
                      </a:endParaRPr>
                    </a:p>
                  </a:txBody>
                  <a:tcPr marL="91425" marR="91425" marT="91425" marB="91425"/>
                </a:tc>
                <a:tc vMerge="1">
                  <a:txBody>
                    <a:bodyPr/>
                    <a:lstStyle/>
                    <a:p>
                      <a:endParaRPr lang="ru-RU"/>
                    </a:p>
                  </a:txBody>
                  <a:tcPr/>
                </a:tc>
                <a:extLst>
                  <a:ext uri="{0D108BD9-81ED-4DB2-BD59-A6C34878D82A}">
                    <a16:rowId xmlns:a16="http://schemas.microsoft.com/office/drawing/2014/main" val="10004"/>
                  </a:ext>
                </a:extLst>
              </a:tr>
            </a:tbl>
          </a:graphicData>
        </a:graphic>
      </p:graphicFrame>
      <p:sp>
        <p:nvSpPr>
          <p:cNvPr id="136" name="Google Shape;136;p20"/>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Twentieth Century"/>
              <a:buNone/>
            </a:pPr>
            <a:r>
              <a:rPr lang="ru" sz="1300">
                <a:solidFill>
                  <a:srgbClr val="000000"/>
                </a:solidFill>
                <a:latin typeface="Oswald"/>
                <a:ea typeface="Oswald"/>
                <a:cs typeface="Oswald"/>
                <a:sym typeface="Oswald"/>
              </a:rPr>
              <a:t>ДЕНЕЖНАЯ КОМПЕНСАЦИЯ НА ПРИОБРЕТЕНИЕ КОМПЛЕКТА ОДЕЖДЫ, ОБУВИ, МЯГКОГО ИНВЕНТАРЯ ДЛЯ ВЫПУСКНИКОВ</a:t>
            </a:r>
            <a:endParaRPr sz="1300">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ADFE4"/>
            </a:gs>
            <a:gs pos="100000">
              <a:srgbClr val="F3F3F3"/>
            </a:gs>
          </a:gsLst>
          <a:lin ang="5400012" scaled="0"/>
        </a:gradFill>
        <a:effectLst/>
      </p:bgPr>
    </p:bg>
    <p:spTree>
      <p:nvGrpSpPr>
        <p:cNvPr id="1" name="Shape 140"/>
        <p:cNvGrpSpPr/>
        <p:nvPr/>
      </p:nvGrpSpPr>
      <p:grpSpPr>
        <a:xfrm>
          <a:off x="0" y="0"/>
          <a:ext cx="0" cy="0"/>
          <a:chOff x="0" y="0"/>
          <a:chExt cx="0" cy="0"/>
        </a:xfrm>
      </p:grpSpPr>
      <p:sp>
        <p:nvSpPr>
          <p:cNvPr id="141" name="Google Shape;141;p21"/>
          <p:cNvSpPr/>
          <p:nvPr/>
        </p:nvSpPr>
        <p:spPr>
          <a:xfrm>
            <a:off x="534800" y="1234750"/>
            <a:ext cx="8053500" cy="368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ru" b="1" dirty="0">
                <a:solidFill>
                  <a:schemeClr val="tx1"/>
                </a:solidFill>
                <a:latin typeface="Oswald"/>
                <a:ea typeface="Oswald"/>
                <a:cs typeface="Oswald"/>
                <a:sym typeface="Oswald"/>
              </a:rPr>
              <a:t>Нормативные основания</a:t>
            </a:r>
            <a:endParaRPr b="1" dirty="0">
              <a:solidFill>
                <a:schemeClr val="tx1"/>
              </a:solidFill>
              <a:latin typeface="Oswald"/>
              <a:ea typeface="Oswald"/>
              <a:cs typeface="Oswald"/>
              <a:sym typeface="Oswald"/>
            </a:endParaRPr>
          </a:p>
          <a:p>
            <a:pPr lvl="0" algn="ctr"/>
            <a:endParaRPr lang="ru-RU" b="1" dirty="0">
              <a:solidFill>
                <a:schemeClr val="tx1"/>
              </a:solidFill>
              <a:latin typeface="Oswald"/>
              <a:ea typeface="Oswald"/>
              <a:cs typeface="Oswald"/>
              <a:sym typeface="Oswald"/>
            </a:endParaRP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05.07.2017 №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460800" lvl="0" indent="-319300" algn="just">
              <a:buClr>
                <a:schemeClr val="dk2"/>
              </a:buClr>
              <a:buSzPts val="1400"/>
              <a:buFont typeface="Oswald"/>
              <a:buChar char="●"/>
            </a:pPr>
            <a:r>
              <a:rPr lang="ru-RU" sz="1300" dirty="0">
                <a:solidFill>
                  <a:schemeClr val="tx1"/>
                </a:solidFill>
                <a:latin typeface="Oswald"/>
                <a:ea typeface="Oswald"/>
                <a:cs typeface="Oswald"/>
                <a:sym typeface="Oswald"/>
              </a:rPr>
              <a:t>Постановление Правительства Свердловской области от 30 марта 2023 г. N 221-ПП «О внесении изменений в постановление Правительства Свердловской области от 05.07.2017 N 476-ПП «Об утверждении норм, по которым осуществляется полное государственное обеспечение обучающихся, в том числе обеспечение питанием, одеждой, обувью, жестким и мягким инвентарем, за счет средств областного бюджета или бюджетов муниципальных образований, расположенных на территории Свердловской области, размеров денежных компенсаций, а также единовременного пособия выпускникам»</a:t>
            </a:r>
          </a:p>
          <a:p>
            <a:pPr marL="0" lvl="0" indent="0" algn="ctr" rtl="0">
              <a:spcBef>
                <a:spcPts val="0"/>
              </a:spcBef>
              <a:spcAft>
                <a:spcPts val="0"/>
              </a:spcAft>
              <a:buNone/>
            </a:pPr>
            <a:r>
              <a:rPr lang="ru" sz="1300" b="1" dirty="0">
                <a:solidFill>
                  <a:schemeClr val="tx1"/>
                </a:solidFill>
                <a:latin typeface="Oswald"/>
                <a:ea typeface="Oswald"/>
                <a:cs typeface="Oswald"/>
                <a:sym typeface="Oswald"/>
              </a:rPr>
              <a:t>Форма предоставления - денежная</a:t>
            </a:r>
            <a:endParaRPr sz="1300" b="1" dirty="0">
              <a:solidFill>
                <a:schemeClr val="tx1"/>
              </a:solidFill>
              <a:latin typeface="Oswald"/>
              <a:ea typeface="Oswald"/>
              <a:cs typeface="Oswald"/>
              <a:sym typeface="Oswald"/>
            </a:endParaRPr>
          </a:p>
          <a:p>
            <a:pPr marL="0" lvl="0" indent="0" algn="ctr" rtl="0">
              <a:spcBef>
                <a:spcPts val="0"/>
              </a:spcBef>
              <a:spcAft>
                <a:spcPts val="0"/>
              </a:spcAft>
              <a:buNone/>
            </a:pPr>
            <a:endParaRPr sz="1300" b="1" dirty="0">
              <a:solidFill>
                <a:schemeClr val="tx1"/>
              </a:solidFill>
              <a:latin typeface="Oswald"/>
              <a:ea typeface="Oswald"/>
              <a:cs typeface="Oswald"/>
              <a:sym typeface="Oswald"/>
            </a:endParaRPr>
          </a:p>
          <a:p>
            <a:pPr marL="460800" marR="0" lvl="0" indent="-312950" algn="just"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Размер выплаты: 1 </a:t>
            </a:r>
            <a:r>
              <a:rPr lang="ru" sz="1300" dirty="0" smtClean="0">
                <a:solidFill>
                  <a:schemeClr val="tx1"/>
                </a:solidFill>
                <a:latin typeface="Oswald"/>
                <a:ea typeface="Oswald"/>
                <a:cs typeface="Oswald"/>
                <a:sym typeface="Oswald"/>
              </a:rPr>
              <a:t>341,4 </a:t>
            </a:r>
            <a:r>
              <a:rPr lang="ru" sz="1300" dirty="0">
                <a:solidFill>
                  <a:schemeClr val="tx1"/>
                </a:solidFill>
                <a:latin typeface="Oswald"/>
                <a:ea typeface="Oswald"/>
                <a:cs typeface="Oswald"/>
                <a:sym typeface="Oswald"/>
              </a:rPr>
              <a:t>руб. (по состоянию на </a:t>
            </a:r>
            <a:r>
              <a:rPr lang="ru" sz="1300" dirty="0" smtClean="0">
                <a:solidFill>
                  <a:schemeClr val="tx1"/>
                </a:solidFill>
                <a:latin typeface="Oswald"/>
                <a:ea typeface="Oswald"/>
                <a:cs typeface="Oswald"/>
                <a:sym typeface="Oswald"/>
              </a:rPr>
              <a:t>01.01.2024).</a:t>
            </a:r>
            <a:endParaRPr sz="1300" dirty="0">
              <a:solidFill>
                <a:schemeClr val="tx1"/>
              </a:solidFill>
              <a:latin typeface="Oswald"/>
              <a:ea typeface="Oswald"/>
              <a:cs typeface="Oswald"/>
              <a:sym typeface="Oswald"/>
            </a:endParaRPr>
          </a:p>
          <a:p>
            <a:pPr marL="457200" marR="0" lvl="0" indent="0" algn="just" rtl="0">
              <a:spcBef>
                <a:spcPts val="0"/>
              </a:spcBef>
              <a:spcAft>
                <a:spcPts val="0"/>
              </a:spcAft>
              <a:buNone/>
            </a:pPr>
            <a:endParaRPr sz="1300" dirty="0">
              <a:solidFill>
                <a:schemeClr val="tx1"/>
              </a:solidFill>
              <a:latin typeface="Oswald"/>
              <a:ea typeface="Oswald"/>
              <a:cs typeface="Oswald"/>
              <a:sym typeface="Oswald"/>
            </a:endParaRPr>
          </a:p>
          <a:p>
            <a:pPr marL="0" lvl="0" indent="0" algn="ctr" rtl="0">
              <a:spcBef>
                <a:spcPts val="0"/>
              </a:spcBef>
              <a:spcAft>
                <a:spcPts val="0"/>
              </a:spcAft>
              <a:buNone/>
            </a:pPr>
            <a:r>
              <a:rPr lang="ru" sz="1300" b="1" dirty="0">
                <a:solidFill>
                  <a:schemeClr val="tx1"/>
                </a:solidFill>
                <a:latin typeface="Oswald"/>
                <a:ea typeface="Oswald"/>
                <a:cs typeface="Oswald"/>
                <a:sym typeface="Oswald"/>
              </a:rPr>
              <a:t>Периодичность выплаты</a:t>
            </a:r>
            <a:endParaRPr sz="1300" b="1" dirty="0">
              <a:solidFill>
                <a:schemeClr val="tx1"/>
              </a:solidFill>
              <a:latin typeface="Oswald"/>
              <a:ea typeface="Oswald"/>
              <a:cs typeface="Oswald"/>
              <a:sym typeface="Oswald"/>
            </a:endParaRPr>
          </a:p>
          <a:p>
            <a:pPr marL="460800" lvl="0" indent="-312950" algn="l" rtl="0">
              <a:spcBef>
                <a:spcPts val="0"/>
              </a:spcBef>
              <a:spcAft>
                <a:spcPts val="0"/>
              </a:spcAft>
              <a:buClr>
                <a:schemeClr val="dk2"/>
              </a:buClr>
              <a:buSzPts val="1300"/>
              <a:buFont typeface="Oswald"/>
              <a:buChar char="●"/>
            </a:pPr>
            <a:r>
              <a:rPr lang="ru" sz="1300" dirty="0">
                <a:solidFill>
                  <a:schemeClr val="tx1"/>
                </a:solidFill>
                <a:latin typeface="Oswald"/>
                <a:ea typeface="Oswald"/>
                <a:cs typeface="Oswald"/>
                <a:sym typeface="Oswald"/>
              </a:rPr>
              <a:t>Единовременно</a:t>
            </a:r>
            <a:endParaRPr sz="1300" dirty="0">
              <a:solidFill>
                <a:schemeClr val="tx1"/>
              </a:solidFill>
              <a:latin typeface="Oswald"/>
              <a:ea typeface="Oswald"/>
              <a:cs typeface="Oswald"/>
              <a:sym typeface="Oswald"/>
            </a:endParaRPr>
          </a:p>
        </p:txBody>
      </p:sp>
      <p:sp>
        <p:nvSpPr>
          <p:cNvPr id="142" name="Google Shape;142;p21"/>
          <p:cNvSpPr txBox="1"/>
          <p:nvPr/>
        </p:nvSpPr>
        <p:spPr>
          <a:xfrm>
            <a:off x="747150" y="487600"/>
            <a:ext cx="1926900" cy="70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ru" sz="1500" b="1">
                <a:latin typeface="Oswald"/>
                <a:ea typeface="Oswald"/>
                <a:cs typeface="Oswald"/>
                <a:sym typeface="Oswald"/>
              </a:rPr>
              <a:t>КОД МЕРЫ 0475</a:t>
            </a:r>
            <a:endParaRPr sz="1500" b="1">
              <a:latin typeface="Oswald"/>
              <a:ea typeface="Oswald"/>
              <a:cs typeface="Oswald"/>
              <a:sym typeface="Oswald"/>
            </a:endParaRPr>
          </a:p>
        </p:txBody>
      </p:sp>
      <p:sp>
        <p:nvSpPr>
          <p:cNvPr id="143" name="Google Shape;143;p21"/>
          <p:cNvSpPr txBox="1">
            <a:spLocks noGrp="1"/>
          </p:cNvSpPr>
          <p:nvPr>
            <p:ph type="ctrTitle"/>
          </p:nvPr>
        </p:nvSpPr>
        <p:spPr>
          <a:xfrm>
            <a:off x="2674050" y="487875"/>
            <a:ext cx="5760000" cy="70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ru" sz="1300" dirty="0">
                <a:solidFill>
                  <a:srgbClr val="000000"/>
                </a:solidFill>
                <a:latin typeface="Oswald"/>
                <a:ea typeface="Oswald"/>
                <a:cs typeface="Oswald"/>
                <a:sym typeface="Oswald"/>
              </a:rPr>
              <a:t>ЕДИНОВРЕМЕННОЕ ДЕНЕЖНОЕ ПОСОБИЕ ВЫПУСКНИКАМ</a:t>
            </a:r>
            <a:endParaRPr sz="1200" dirty="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10569</TotalTime>
  <Words>8385</Words>
  <Application>Microsoft Office PowerPoint</Application>
  <PresentationFormat>Экран (16:9)</PresentationFormat>
  <Paragraphs>672</Paragraphs>
  <Slides>45</Slides>
  <Notes>43</Notes>
  <HiddenSlides>0</HiddenSlides>
  <MMClips>0</MMClips>
  <ScaleCrop>false</ScaleCrop>
  <HeadingPairs>
    <vt:vector size="6" baseType="variant">
      <vt:variant>
        <vt:lpstr>Использованные шрифты</vt:lpstr>
      </vt:variant>
      <vt:variant>
        <vt:i4>15</vt:i4>
      </vt:variant>
      <vt:variant>
        <vt:lpstr>Тема</vt:lpstr>
      </vt:variant>
      <vt:variant>
        <vt:i4>1</vt:i4>
      </vt:variant>
      <vt:variant>
        <vt:lpstr>Заголовки слайдов</vt:lpstr>
      </vt:variant>
      <vt:variant>
        <vt:i4>45</vt:i4>
      </vt:variant>
    </vt:vector>
  </HeadingPairs>
  <TitlesOfParts>
    <vt:vector size="61" baseType="lpstr">
      <vt:lpstr>Liberation Serif</vt:lpstr>
      <vt:lpstr>Oswald</vt:lpstr>
      <vt:lpstr>Trebuchet MS</vt:lpstr>
      <vt:lpstr>Onyx</vt:lpstr>
      <vt:lpstr>Twentieth Century</vt:lpstr>
      <vt:lpstr>OCR A Extended</vt:lpstr>
      <vt:lpstr>Montserrat</vt:lpstr>
      <vt:lpstr>Nirmala UI</vt:lpstr>
      <vt:lpstr>Wingdings 3</vt:lpstr>
      <vt:lpstr>Arial</vt:lpstr>
      <vt:lpstr>Old English Text MT</vt:lpstr>
      <vt:lpstr>Niagara Solid</vt:lpstr>
      <vt:lpstr>Myanmar Text</vt:lpstr>
      <vt:lpstr>Niagara Engraved</vt:lpstr>
      <vt:lpstr>Nirmala UI Semilight</vt:lpstr>
      <vt:lpstr>Аспект</vt:lpstr>
      <vt:lpstr>Единая государственная информационная система социального обеспечения (ЕГИССО)</vt:lpstr>
      <vt:lpstr>Основополагающие законы и нормативно-правовые документы, обеспечивающие предоставление мер социальной защиты</vt:lpstr>
      <vt:lpstr>ВЫПЛАТА МАТЕРИАЛЬНОЙ ПОМОЩИ СТУДЕНТАМ И СЛУШАТЕЛЯМ, ОСВАИВАЮЩИМ ПРОГРАММЫ ПРОФЕССИОНАЛЬНОГО ОБУЧЕНИЯ</vt:lpstr>
      <vt:lpstr>ВЫПЛАТА МАТЕРИАЛЬНОЙ ПОМОЩИ СТУДЕНТАМ И СЛУШАТЕЛЯМ, ОСВАИВАЮЩИМ ПРОГРАММЫ ПРОФЕССИОНАЛЬНОГО ОБУЧЕНИЯ</vt:lpstr>
      <vt:lpstr>ВЫПЛАТА ПОСОБИЯ НА ПРИОБРЕТЕНИЕ УЧЕБНОЙ ЛИТЕРАТУРЫ И ПИСЬМЕННЫХ ПРИНАДЛЕЖНОСТЕЙ</vt:lpstr>
      <vt:lpstr>ВЫПЛАТА ПОСОБИЯ НА ПРИОБРЕТЕНИЕ УЧЕБНОЙ ЛИТЕРАТУРЫ И ПИСЬМЕННЫХ ПРИНАДЛЕЖНОСТЕЙ</vt:lpstr>
      <vt:lpstr>ДЕНЕЖНАЯ КОМПЕНСАЦИЯ НА ПРИОБРЕТЕНИЕ КОМПЛЕКТА ОДЕЖДЫ, ОБУВИ, МЯГКОГО ИНВЕНТАРЯ ДЛЯ ВЫПУСКНИКОВ</vt:lpstr>
      <vt:lpstr>ДЕНЕЖНАЯ КОМПЕНСАЦИЯ НА ПРИОБРЕТЕНИЕ КОМПЛЕКТА ОДЕЖДЫ, ОБУВИ, МЯГКОГО ИНВЕНТАРЯ ДЛЯ ВЫПУСКНИКОВ</vt:lpstr>
      <vt:lpstr>ЕДИНОВРЕМЕННОЕ ДЕНЕЖНОЕ ПОСОБИЕ ВЫПУСКНИКАМ</vt:lpstr>
      <vt:lpstr>ЕДИНОВРЕМЕННОЕ ДЕНЕЖНОЕ ПОСОБИЕ ВЫПУСКНИКАМ</vt:lpstr>
      <vt:lpstr>ВЫПЛАТА ГОСУДАРСТВЕННОЙ СОЦИАЛЬНОЙ СТИПЕНДИИ</vt:lpstr>
      <vt:lpstr>ВЫПЛАТА ГОСУДАРСТВЕННОЙ СОЦИАЛЬНОЙ СТИПЕНДИИ</vt:lpstr>
      <vt:lpstr>КОМПЕНСАЦИЯ СТОИМОСТИ ПРОЕЗДА НА ОБЩЕСТВЕННОМ ТРАНСПОРТЕ (ГОРОДСКОМ) (КРОМЕ ТАКСИ) И В АВТОБУСАХ ПРИГОРОДНЫХ И ВНУТРИРАЙОННЫХ МАРШРУТОВ)</vt:lpstr>
      <vt:lpstr>КОМПЕНСАЦИЯ СТОИМОСТИ ПРОЕЗДА НА ОБЩЕСТВЕННОМ ТРАНСПОРТЕ (ГОРОДСКОМ) (КРОМЕ ТАКСИ) И В АВТОБУСАХ ПРИГОРОДНЫХ И ВНУТРИРАЙОННЫХ МАРШРУТОВ)</vt:lpstr>
      <vt:lpstr>ОБЕСПЕЧЕНИЕ БЕСПЛАТНЫМ ПРОЕЗДОМ ОДИН РАЗ В ГОД К МЕСТУ ЖИТЕЛЬСТВА И ОБРАТНО К МЕСТУ УЧЕБЫ (ВЫДАЧА БИЛЕТОВ)</vt:lpstr>
      <vt:lpstr>ОБЕСПЕЧЕНИЕ БЕСПЛАТНЫМ ПРОЕЗДОМ ОДИН РАЗ В ГОД К МЕСТУ ЖИТЕЛЬСТВА И ОБРАТНО К МЕСТУ УЧЕБЫ (ВЫДАЧА БИЛЕТОВ)</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ОСВАИВАЮЩИХ ОСНОВНЫЕ ОБЩЕОБРАЗОВАТЕЛЬНЫЕ ПРОГРАММЫ НА ДОМУ</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vt:lpstr>
      <vt:lpstr>ДЕНЕЖНАЯ КОМПЕНСАЦИЯ НА ОБЕСПЕЧЕНИЕ БЕСПЛАТНЫМ ДВУХРАЗОВЫМ ПИТАНИЕМ (ЗАВТРАК И ОБЕД) ОБУЧАЮЩИХСЯ С ОГРАНИЧЕННЫМИ ВОЗМОЖНОСТЯМИ ЗДОРОВЬЯ, В ТОМ ЧИСЛЕ ДЕТЕЙ-ИНВАЛИДОВ,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vt:lpstr>
      <vt:lpstr>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vt:lpstr>
      <vt:lpstr>ДЕНЕЖНАЯ КОМПЕНСАЦИЯ НА ОБЕСПЕЧЕНИЕ БЕСПЛАТНЫМ ПИТАНИЕМ ОБУЧАЮЩИХСЯ ПО ОЧНОЙ ФОРМЕ ОБУЧЕНИЯ ЗА СЧЕТ СРЕДСТВ ОБЛАСТНОГО БЮДЖЕТА ПО ОБРАЗОВАТЕЛЬНЫМ ПРОГРАММАМ СРЕДНЕГО ПРОФЕССИОНАЛЬНОГО ОБРАЗОВАНИЯ И (ИЛИ) ПРОГРАММАМ ПРОФЕССИОНАЛЬНОЙ ПОДГОТОВКИ ПО ПРОФЕССИЯМ РАБОЧИХ, ДОЛЖНОСТЯМ СЛУЖАЩИХ, НАХОДЯЩИХСЯ НА ПОЛНОМ ГОСУДАРСТВЕННОМ ОБЕСПЕЧЕНИИ</vt:lpstr>
      <vt:lpstr>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vt:lpstr>
      <vt:lpstr>ДЕНЕЖНАЯ КОМПЕНСАЦИЯ НА ОБЕСПЕЧЕНИЕ БЕСПЛАТНЫМ ПИТАНИЕМ ОТДЕЛЬНЫХ КАТЕГОРИЙ ОБУЧАЮЩИХСЯ, ОСВАИВАЮЩИХ ОСНОВНЫЕ ОБЩЕОБРАЗОВАТЕЛЬНЫЕ ПРОГРАММЫ С ПРИМЕНЕНИЕМ ЭЛЕКТРОННОГО ОБУЧЕНИЯ И ДИСТАНЦИОННЫХ ОБРАЗОВАТЕЛЬНЫХ ТЕХНОЛОГИЙ  (за исключением обучающихся, находящихся на полном государственном обеспечении)</vt:lpstr>
      <vt:lpstr>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 </vt:lpstr>
      <vt:lpstr>Денежная компенсация на обеспечение бесплатным питанием обучающихся за счет средств областного бюджета или местных бюджетов по образовательным программам основного общего, среднего общего образования</vt:lpstr>
      <vt:lpstr>ДЕНЕЖНАЯ КОМПЕНСАЦИЯ НА ПРИОБРЕТЕНИЕ КОМПЛЕКТА ОДЕЖДЫ, ОБУВИ, МЯГКОГО ИНВЕНТАРЯ</vt:lpstr>
      <vt:lpstr>ДЕНЕЖНАЯ КОМПЕНСАЦИЯ НА ПРИОБРЕТЕНИЕ КОМПЛЕКТА ОДЕЖДЫ, ОБУВИ, МЯГКОГО ИНВЕНТАРЯ</vt:lpstr>
      <vt:lpstr>Компенсация затрат родителям на получение обучающимися общего образования в форме семейного образования</vt:lpstr>
      <vt:lpstr>Компенсация затрат родителям на получение обучающимися общего образования в форме семейного образования</vt:lpstr>
      <vt:lpstr>Меры назначаемые в натуральной форме</vt:lpstr>
      <vt:lpstr>ПРЕДОСТАВЛЕНИЕ БЕСПЛАТНОГО ПИТАНИЯ</vt:lpstr>
      <vt:lpstr>ПРЕДОСТАВЛЕНИЕ БЕСПЛАТНОГО ПИТАНИЯ</vt:lpstr>
      <vt:lpstr>ПРЕДОСТАВЛЕНИЕ БЕСПЛАТНОГО ПИТАНИЯ (продолжение)</vt:lpstr>
      <vt:lpstr>ОБЕСПЕЧЕНИЕ БЕСПЛАТНЫМ ПРОЕЗДОМ НА ГОРОДСКОМ, ПРИГОРОДНОМ ТРАНСПОРТЕ, В СЕЛЬСКОЙ МЕСТНОСТИ НА ВНУТРИРАЙОННОМ ТРАНСПОРТЕ (КРОМЕ ТАКСИ)</vt:lpstr>
      <vt:lpstr>ОБЕСПЕЧЕНИЕ БЕСПЛАТНЫМ ПРОЕЗДОМ НА ГОРОДСКОМ, ПРИГОРОДНОМ ТРАНСПОРТЕ, В СЕЛЬСКОЙ МЕСТНОСТИ НА ВНУТРИРАЙОННОМ ТРАНСПОРТЕ (КРОМЕ ТАКСИ)</vt:lpstr>
      <vt:lpstr>Полное или частичное освобождение от родительской платы за присмотр и уход за ребенком, осваивающим образовательную программу дошкольного образования</vt:lpstr>
      <vt:lpstr>Полное или частичное освобождение от родительской платы за присмотр и уход за ребенком, осваивающим образовательную программу дошкольного образования</vt:lpstr>
      <vt:lpstr>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vt:lpstr>
      <vt:lpstr>Полное или частичное освобождение от родительской платы за присмотр и уход за ребенком, осваивающим образовательную программу начального общего, основного общего и (или) среднего общего образования (общеобразовательную программу)</vt:lpstr>
      <vt:lpstr>ОБЕСПЕЧЕНИЕ ОТДЫХА И ОЗДОРОВЛЕНИЯ ДЕТЕЙ ЗА СЧЕТ БЮДЖЕТА</vt:lpstr>
      <vt:lpstr>ОБЕСПЕЧЕНИЕ ОТДЫХА И ОЗДОРОВЛЕНИЯ ДЕТЕЙ ЗА СЧЕТ БЮДЖЕТА</vt:lpstr>
      <vt:lpstr> Государственное обеспечение одеждой, обувью, мягким инвентарем </vt:lpstr>
      <vt:lpstr>Государственное обеспечение одеждой, обувью, мягким инвентарем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Единая государственная информационная система социального обеспечения (ЕГИССО)</dc:title>
  <dc:creator>Администратор безопасности</dc:creator>
  <cp:lastModifiedBy>ZKS_User</cp:lastModifiedBy>
  <cp:revision>186</cp:revision>
  <dcterms:modified xsi:type="dcterms:W3CDTF">2023-12-25T05:48:37Z</dcterms:modified>
</cp:coreProperties>
</file>